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278" r:id="rId3"/>
    <p:sldId id="257" r:id="rId4"/>
    <p:sldId id="258" r:id="rId5"/>
    <p:sldId id="277" r:id="rId6"/>
    <p:sldId id="304" r:id="rId7"/>
    <p:sldId id="305" r:id="rId8"/>
    <p:sldId id="306" r:id="rId9"/>
    <p:sldId id="259" r:id="rId10"/>
    <p:sldId id="303" r:id="rId11"/>
    <p:sldId id="269" r:id="rId12"/>
    <p:sldId id="270" r:id="rId13"/>
    <p:sldId id="260" r:id="rId14"/>
    <p:sldId id="271" r:id="rId15"/>
    <p:sldId id="272" r:id="rId16"/>
    <p:sldId id="261" r:id="rId17"/>
    <p:sldId id="262" r:id="rId18"/>
    <p:sldId id="263" r:id="rId19"/>
    <p:sldId id="280" r:id="rId20"/>
    <p:sldId id="286" r:id="rId21"/>
    <p:sldId id="282" r:id="rId22"/>
    <p:sldId id="281" r:id="rId23"/>
    <p:sldId id="283" r:id="rId24"/>
    <p:sldId id="284" r:id="rId25"/>
    <p:sldId id="265" r:id="rId26"/>
    <p:sldId id="285" r:id="rId27"/>
    <p:sldId id="266" r:id="rId28"/>
    <p:sldId id="267" r:id="rId29"/>
    <p:sldId id="268" r:id="rId30"/>
    <p:sldId id="287" r:id="rId31"/>
    <p:sldId id="275" r:id="rId32"/>
    <p:sldId id="307" r:id="rId33"/>
    <p:sldId id="288" r:id="rId34"/>
    <p:sldId id="273" r:id="rId35"/>
    <p:sldId id="292" r:id="rId36"/>
    <p:sldId id="293" r:id="rId37"/>
    <p:sldId id="289" r:id="rId38"/>
    <p:sldId id="290" r:id="rId39"/>
    <p:sldId id="294" r:id="rId40"/>
    <p:sldId id="298" r:id="rId41"/>
    <p:sldId id="274" r:id="rId42"/>
    <p:sldId id="291" r:id="rId43"/>
    <p:sldId id="299" r:id="rId44"/>
    <p:sldId id="300" r:id="rId45"/>
    <p:sldId id="301" r:id="rId46"/>
    <p:sldId id="302" r:id="rId47"/>
    <p:sldId id="296" r:id="rId48"/>
    <p:sldId id="297" r:id="rId49"/>
    <p:sldId id="27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0066"/>
    <a:srgbClr val="072B37"/>
    <a:srgbClr val="990033"/>
    <a:srgbClr val="00BDD0"/>
    <a:srgbClr val="FFFFFF"/>
    <a:srgbClr val="003736"/>
    <a:srgbClr val="C6E8F4"/>
    <a:srgbClr val="000000"/>
    <a:srgbClr val="000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7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B32330-75B9-F46D-ED57-24F81B5B5A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E6FC680-EA9D-4459-884F-BE944AB24D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A8C168-FF6C-4B44-84F3-3564CDC5FAEA}" type="datetimeFigureOut">
              <a:rPr lang="en-IN" smtClean="0"/>
              <a:t>20-12-2023</a:t>
            </a:fld>
            <a:endParaRPr lang="en-IN"/>
          </a:p>
        </p:txBody>
      </p:sp>
      <p:sp>
        <p:nvSpPr>
          <p:cNvPr id="4" name="Footer Placeholder 3">
            <a:extLst>
              <a:ext uri="{FF2B5EF4-FFF2-40B4-BE49-F238E27FC236}">
                <a16:creationId xmlns:a16="http://schemas.microsoft.com/office/drawing/2014/main" id="{12629F38-E38D-C8A5-7EF5-DC12CD82E4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8AA0AB0-02D7-35C3-3BE6-6F53DDA72A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E45184-96D7-4C54-BF1B-D8EB1AC027BA}" type="slidenum">
              <a:rPr lang="en-IN" smtClean="0"/>
              <a:t>‹#›</a:t>
            </a:fld>
            <a:endParaRPr lang="en-IN"/>
          </a:p>
        </p:txBody>
      </p:sp>
    </p:spTree>
    <p:extLst>
      <p:ext uri="{BB962C8B-B14F-4D97-AF65-F5344CB8AC3E}">
        <p14:creationId xmlns:p14="http://schemas.microsoft.com/office/powerpoint/2010/main" val="29038109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33E83-10E0-42F3-BD6B-C345A0A14529}" type="datetimeFigureOut">
              <a:rPr lang="en-IN" smtClean="0"/>
              <a:t>20-12-2023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73311-9416-4244-ADE5-3A4AD1A1D978}" type="slidenum">
              <a:rPr lang="en-IN" smtClean="0"/>
              <a:t>‹#›</a:t>
            </a:fld>
            <a:endParaRPr lang="en-IN"/>
          </a:p>
        </p:txBody>
      </p:sp>
    </p:spTree>
    <p:extLst>
      <p:ext uri="{BB962C8B-B14F-4D97-AF65-F5344CB8AC3E}">
        <p14:creationId xmlns:p14="http://schemas.microsoft.com/office/powerpoint/2010/main" val="386760038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6723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66133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7034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25776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58641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7473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11143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53564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43FCB7-3EE8-42EE-D9EF-78FD25C827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B584B0D5-AEAB-DAA7-9ABC-65EC28554F34}"/>
              </a:ext>
            </a:extLst>
          </p:cNvPr>
          <p:cNvSpPr txBox="1"/>
          <p:nvPr userDrawn="1"/>
        </p:nvSpPr>
        <p:spPr>
          <a:xfrm>
            <a:off x="182880" y="5486400"/>
            <a:ext cx="3393440" cy="1231106"/>
          </a:xfrm>
          <a:prstGeom prst="rect">
            <a:avLst/>
          </a:prstGeom>
          <a:noFill/>
        </p:spPr>
        <p:txBody>
          <a:bodyPr wrap="square" rtlCol="0">
            <a:spAutoFit/>
          </a:bodyPr>
          <a:lstStyle/>
          <a:p>
            <a:pPr algn="l"/>
            <a:r>
              <a:rPr lang="en-IN" b="1" dirty="0">
                <a:solidFill>
                  <a:schemeClr val="bg1">
                    <a:lumMod val="95000"/>
                  </a:schemeClr>
                </a:solidFill>
              </a:rPr>
              <a:t>Prof. Narasimha </a:t>
            </a:r>
            <a:r>
              <a:rPr lang="en-IN" sz="2000" b="1" dirty="0">
                <a:solidFill>
                  <a:schemeClr val="bg1">
                    <a:lumMod val="95000"/>
                  </a:schemeClr>
                </a:solidFill>
              </a:rPr>
              <a:t>Swamy</a:t>
            </a:r>
            <a:r>
              <a:rPr lang="en-IN" b="1" dirty="0">
                <a:solidFill>
                  <a:schemeClr val="bg1">
                    <a:lumMod val="95000"/>
                  </a:schemeClr>
                </a:solidFill>
              </a:rPr>
              <a:t> S</a:t>
            </a:r>
          </a:p>
          <a:p>
            <a:pPr algn="l"/>
            <a:r>
              <a:rPr lang="en-IN" b="1" dirty="0">
                <a:solidFill>
                  <a:schemeClr val="bg1">
                    <a:lumMod val="95000"/>
                  </a:schemeClr>
                </a:solidFill>
              </a:rPr>
              <a:t>Department of AIML</a:t>
            </a:r>
          </a:p>
          <a:p>
            <a:pPr algn="l"/>
            <a:r>
              <a:rPr lang="en-IN" b="1" dirty="0">
                <a:solidFill>
                  <a:schemeClr val="bg1">
                    <a:lumMod val="95000"/>
                  </a:schemeClr>
                </a:solidFill>
              </a:rPr>
              <a:t>RV College of Engineering </a:t>
            </a:r>
          </a:p>
          <a:p>
            <a:pPr algn="l"/>
            <a:r>
              <a:rPr lang="en-IN" b="1" dirty="0">
                <a:solidFill>
                  <a:schemeClr val="bg1">
                    <a:lumMod val="95000"/>
                  </a:schemeClr>
                </a:solidFill>
              </a:rPr>
              <a:t>Bengaluru-59</a:t>
            </a:r>
          </a:p>
        </p:txBody>
      </p:sp>
      <p:sp>
        <p:nvSpPr>
          <p:cNvPr id="12" name="TextBox 11">
            <a:extLst>
              <a:ext uri="{FF2B5EF4-FFF2-40B4-BE49-F238E27FC236}">
                <a16:creationId xmlns:a16="http://schemas.microsoft.com/office/drawing/2014/main" id="{F8DEE6A8-BE28-C7F6-9F65-84E3DB3F635C}"/>
              </a:ext>
            </a:extLst>
          </p:cNvPr>
          <p:cNvSpPr txBox="1"/>
          <p:nvPr userDrawn="1"/>
        </p:nvSpPr>
        <p:spPr>
          <a:xfrm>
            <a:off x="58006" y="2690039"/>
            <a:ext cx="7036627" cy="769441"/>
          </a:xfrm>
          <a:prstGeom prst="rect">
            <a:avLst/>
          </a:prstGeom>
          <a:noFill/>
        </p:spPr>
        <p:txBody>
          <a:bodyPr wrap="square" rtlCol="0">
            <a:spAutoFit/>
          </a:bodyPr>
          <a:lstStyle/>
          <a:p>
            <a:r>
              <a:rPr lang="en-IN" sz="4400" b="1" dirty="0">
                <a:solidFill>
                  <a:schemeClr val="bg1">
                    <a:lumMod val="95000"/>
                  </a:schemeClr>
                </a:solidFill>
              </a:rPr>
              <a:t>Cyber Physical Systems (CPS)</a:t>
            </a:r>
          </a:p>
        </p:txBody>
      </p:sp>
    </p:spTree>
    <p:extLst>
      <p:ext uri="{BB962C8B-B14F-4D97-AF65-F5344CB8AC3E}">
        <p14:creationId xmlns:p14="http://schemas.microsoft.com/office/powerpoint/2010/main" val="929564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5142E-BBFA-4A3C-AFEA-E50F0B0097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7B4B26-C890-4E48-42BD-D073C7D66A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E4C9211-5FE0-058C-6B95-D4D308D9E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4EB4C-7ED9-447A-9250-105F59C6BB1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D2FB842-5923-0C1C-0624-4943F5823C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47C465-55AF-0075-CBA8-43211E0D4B8D}"/>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709628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8B6-5519-9448-9E28-CD38AE293C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4976D9-3548-94D6-9C10-2722F57B1B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B382DB-FEE2-F215-9436-634E66F770B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B348780-68F2-0B70-BE2E-10881945DC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55972E-B3CC-43F8-4566-51656F08AE99}"/>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135681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6D298D-CCCC-5972-AF4A-A3FC44E8EE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B2248B-61E6-CE92-38FA-D12B412346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6FA1E8-503C-85D5-C455-27A5702A91F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6D88141-CE6A-F966-76E2-F610B8BC23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D81D32-41CF-3EFC-EEA1-C2D923EFB314}"/>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268052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00F523-C5A3-FFBE-2DA4-5B5B53412DCF}"/>
              </a:ext>
            </a:extLst>
          </p:cNvPr>
          <p:cNvSpPr/>
          <p:nvPr userDrawn="1"/>
        </p:nvSpPr>
        <p:spPr>
          <a:xfrm>
            <a:off x="3959353" y="6558284"/>
            <a:ext cx="5573465" cy="313530"/>
          </a:xfrm>
          <a:prstGeom prst="rect">
            <a:avLst/>
          </a:prstGeom>
          <a:solidFill>
            <a:srgbClr val="0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8CDF46F-7055-C07E-5949-1CC9FA80210F}"/>
              </a:ext>
            </a:extLst>
          </p:cNvPr>
          <p:cNvSpPr>
            <a:spLocks noGrp="1"/>
          </p:cNvSpPr>
          <p:nvPr>
            <p:ph type="title"/>
          </p:nvPr>
        </p:nvSpPr>
        <p:spPr>
          <a:xfrm>
            <a:off x="838200" y="147476"/>
            <a:ext cx="10515600" cy="609282"/>
          </a:xfrm>
        </p:spPr>
        <p:txBody>
          <a:bodyPr>
            <a:noAutofit/>
          </a:bodyPr>
          <a:lstStyle>
            <a:lvl1pPr algn="ctr">
              <a:defRPr sz="3600" b="1">
                <a:latin typeface="+mn-lt"/>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1145D3A-9CF4-6AC2-549D-FE1A54D7785A}"/>
              </a:ext>
            </a:extLst>
          </p:cNvPr>
          <p:cNvSpPr>
            <a:spLocks noGrp="1"/>
          </p:cNvSpPr>
          <p:nvPr>
            <p:ph idx="1"/>
          </p:nvPr>
        </p:nvSpPr>
        <p:spPr>
          <a:xfrm>
            <a:off x="838200" y="855508"/>
            <a:ext cx="10515600" cy="5694715"/>
          </a:xfrm>
        </p:spPr>
        <p:txBody>
          <a:bodyPr>
            <a:normAutofit/>
          </a:bodyPr>
          <a:lstStyle>
            <a:lvl1pPr>
              <a:defRPr sz="2300"/>
            </a:lvl1pPr>
            <a:lvl2pPr>
              <a:defRPr sz="2300"/>
            </a:lvl2pPr>
            <a:lvl3pPr>
              <a:defRPr sz="2300"/>
            </a:lvl3pPr>
            <a:lvl4pPr>
              <a:defRPr sz="2300"/>
            </a:lvl4pPr>
            <a:lvl5pPr>
              <a:defRPr sz="2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Rectangle 7">
            <a:extLst>
              <a:ext uri="{FF2B5EF4-FFF2-40B4-BE49-F238E27FC236}">
                <a16:creationId xmlns:a16="http://schemas.microsoft.com/office/drawing/2014/main" id="{7339D059-37AC-8CF6-A05C-077DA2ADF04D}"/>
              </a:ext>
            </a:extLst>
          </p:cNvPr>
          <p:cNvSpPr/>
          <p:nvPr userDrawn="1"/>
        </p:nvSpPr>
        <p:spPr>
          <a:xfrm>
            <a:off x="-20207" y="6558284"/>
            <a:ext cx="3979560" cy="306623"/>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D0CF489-D3F5-85DC-A676-3BAE8EF27D26}"/>
              </a:ext>
            </a:extLst>
          </p:cNvPr>
          <p:cNvSpPr txBox="1"/>
          <p:nvPr userDrawn="1"/>
        </p:nvSpPr>
        <p:spPr>
          <a:xfrm>
            <a:off x="4485132" y="6554253"/>
            <a:ext cx="4582160" cy="307777"/>
          </a:xfrm>
          <a:prstGeom prst="rect">
            <a:avLst/>
          </a:prstGeom>
          <a:noFill/>
        </p:spPr>
        <p:txBody>
          <a:bodyPr wrap="square" rtlCol="0">
            <a:spAutoFit/>
          </a:bodyPr>
          <a:lstStyle/>
          <a:p>
            <a:pPr algn="ctr"/>
            <a:r>
              <a:rPr lang="en-IN" sz="1400" b="1" dirty="0">
                <a:solidFill>
                  <a:schemeClr val="bg1">
                    <a:lumMod val="95000"/>
                  </a:schemeClr>
                </a:solidFill>
              </a:rPr>
              <a:t>Department of Artificial Intelligence and Machine Learning</a:t>
            </a:r>
          </a:p>
        </p:txBody>
      </p:sp>
      <p:sp>
        <p:nvSpPr>
          <p:cNvPr id="11" name="TextBox 10">
            <a:extLst>
              <a:ext uri="{FF2B5EF4-FFF2-40B4-BE49-F238E27FC236}">
                <a16:creationId xmlns:a16="http://schemas.microsoft.com/office/drawing/2014/main" id="{5B3BED7A-4A14-A607-0E74-B05F9B7FF991}"/>
              </a:ext>
            </a:extLst>
          </p:cNvPr>
          <p:cNvSpPr txBox="1"/>
          <p:nvPr userDrawn="1"/>
        </p:nvSpPr>
        <p:spPr>
          <a:xfrm>
            <a:off x="128015" y="6557131"/>
            <a:ext cx="3529585" cy="523220"/>
          </a:xfrm>
          <a:prstGeom prst="rect">
            <a:avLst/>
          </a:prstGeom>
          <a:noFill/>
        </p:spPr>
        <p:txBody>
          <a:bodyPr wrap="square" rtlCol="0">
            <a:spAutoFit/>
          </a:bodyPr>
          <a:lstStyle/>
          <a:p>
            <a:pPr algn="ctr"/>
            <a:r>
              <a:rPr lang="en-IN" sz="1400" b="1" dirty="0">
                <a:solidFill>
                  <a:schemeClr val="bg1">
                    <a:lumMod val="95000"/>
                  </a:schemeClr>
                </a:solidFill>
              </a:rPr>
              <a:t>21AI34 – Foundation of Cyber Physical Systems</a:t>
            </a:r>
          </a:p>
        </p:txBody>
      </p:sp>
      <p:sp>
        <p:nvSpPr>
          <p:cNvPr id="12" name="Rectangle 11">
            <a:extLst>
              <a:ext uri="{FF2B5EF4-FFF2-40B4-BE49-F238E27FC236}">
                <a16:creationId xmlns:a16="http://schemas.microsoft.com/office/drawing/2014/main" id="{EA0B0A6E-842A-50B0-BC92-FEEF3D00411D}"/>
              </a:ext>
            </a:extLst>
          </p:cNvPr>
          <p:cNvSpPr/>
          <p:nvPr userDrawn="1"/>
        </p:nvSpPr>
        <p:spPr>
          <a:xfrm>
            <a:off x="0" y="-37028"/>
            <a:ext cx="12192000" cy="107513"/>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52157115-ED17-DD1B-968B-6BDCF48CE4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9" y="127715"/>
            <a:ext cx="609601" cy="609601"/>
          </a:xfrm>
          <a:prstGeom prst="rect">
            <a:avLst/>
          </a:prstGeom>
        </p:spPr>
      </p:pic>
      <p:sp>
        <p:nvSpPr>
          <p:cNvPr id="14" name="Rectangle 13">
            <a:extLst>
              <a:ext uri="{FF2B5EF4-FFF2-40B4-BE49-F238E27FC236}">
                <a16:creationId xmlns:a16="http://schemas.microsoft.com/office/drawing/2014/main" id="{252A8F85-FD8D-6D06-2C6F-94F2E4313705}"/>
              </a:ext>
            </a:extLst>
          </p:cNvPr>
          <p:cNvSpPr/>
          <p:nvPr userDrawn="1"/>
        </p:nvSpPr>
        <p:spPr>
          <a:xfrm>
            <a:off x="9522564" y="6559367"/>
            <a:ext cx="2669436" cy="307777"/>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DD7917DC-0983-3169-3A21-041B8E163E40}"/>
              </a:ext>
            </a:extLst>
          </p:cNvPr>
          <p:cNvSpPr txBox="1"/>
          <p:nvPr userDrawn="1"/>
        </p:nvSpPr>
        <p:spPr>
          <a:xfrm>
            <a:off x="9894824" y="6538864"/>
            <a:ext cx="2056385" cy="338554"/>
          </a:xfrm>
          <a:prstGeom prst="rect">
            <a:avLst/>
          </a:prstGeom>
          <a:noFill/>
        </p:spPr>
        <p:txBody>
          <a:bodyPr wrap="square" rtlCol="0">
            <a:spAutoFit/>
          </a:bodyPr>
          <a:lstStyle/>
          <a:p>
            <a:pPr algn="ctr"/>
            <a:r>
              <a:rPr lang="en-IN" sz="1600" b="1" i="1" dirty="0">
                <a:solidFill>
                  <a:schemeClr val="bg1"/>
                </a:solidFill>
              </a:rPr>
              <a:t>Go, Change the World</a:t>
            </a:r>
          </a:p>
        </p:txBody>
      </p:sp>
    </p:spTree>
    <p:extLst>
      <p:ext uri="{BB962C8B-B14F-4D97-AF65-F5344CB8AC3E}">
        <p14:creationId xmlns:p14="http://schemas.microsoft.com/office/powerpoint/2010/main" val="2670450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DEB3-C502-251A-10F0-135DCD8B99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646EA7-BE89-43E2-52D2-D57ED1D001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F4F462-51F9-769D-8BBD-C46BE5F387DB}"/>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39A80A5-A798-6E43-E42F-A612CFEDBBB3}"/>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792462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F46F-7055-C07E-5949-1CC9FA80210F}"/>
              </a:ext>
            </a:extLst>
          </p:cNvPr>
          <p:cNvSpPr>
            <a:spLocks noGrp="1"/>
          </p:cNvSpPr>
          <p:nvPr>
            <p:ph type="title"/>
          </p:nvPr>
        </p:nvSpPr>
        <p:spPr>
          <a:xfrm>
            <a:off x="838200" y="127875"/>
            <a:ext cx="10515600" cy="609282"/>
          </a:xfrm>
        </p:spPr>
        <p:txBody>
          <a:bodyPr>
            <a:noAutofit/>
          </a:bodyPr>
          <a:lstStyle>
            <a:lvl1pPr algn="ctr">
              <a:defRPr sz="3600" b="1">
                <a:latin typeface="+mn-lt"/>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1145D3A-9CF4-6AC2-549D-FE1A54D7785A}"/>
              </a:ext>
            </a:extLst>
          </p:cNvPr>
          <p:cNvSpPr>
            <a:spLocks noGrp="1"/>
          </p:cNvSpPr>
          <p:nvPr>
            <p:ph idx="1"/>
          </p:nvPr>
        </p:nvSpPr>
        <p:spPr>
          <a:xfrm>
            <a:off x="838200" y="855508"/>
            <a:ext cx="10515600" cy="5667212"/>
          </a:xfrm>
        </p:spPr>
        <p:txBody>
          <a:bodyPr>
            <a:normAutofit/>
          </a:bodyPr>
          <a:lstStyle>
            <a:lvl1pPr>
              <a:defRPr sz="2300"/>
            </a:lvl1pPr>
            <a:lvl2pPr>
              <a:defRPr sz="2300"/>
            </a:lvl2pPr>
            <a:lvl3pPr>
              <a:defRPr sz="2300"/>
            </a:lvl3pPr>
            <a:lvl4pPr>
              <a:defRPr sz="2300"/>
            </a:lvl4pPr>
            <a:lvl5pPr>
              <a:defRPr sz="2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Rectangle 7">
            <a:extLst>
              <a:ext uri="{FF2B5EF4-FFF2-40B4-BE49-F238E27FC236}">
                <a16:creationId xmlns:a16="http://schemas.microsoft.com/office/drawing/2014/main" id="{7339D059-37AC-8CF6-A05C-077DA2ADF04D}"/>
              </a:ext>
            </a:extLst>
          </p:cNvPr>
          <p:cNvSpPr/>
          <p:nvPr userDrawn="1"/>
        </p:nvSpPr>
        <p:spPr>
          <a:xfrm>
            <a:off x="0" y="6614795"/>
            <a:ext cx="12192000" cy="243206"/>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9D0CF489-D3F5-85DC-A676-3BAE8EF27D26}"/>
              </a:ext>
            </a:extLst>
          </p:cNvPr>
          <p:cNvSpPr txBox="1"/>
          <p:nvPr userDrawn="1"/>
        </p:nvSpPr>
        <p:spPr>
          <a:xfrm>
            <a:off x="7051040" y="6577725"/>
            <a:ext cx="4582160" cy="307777"/>
          </a:xfrm>
          <a:prstGeom prst="rect">
            <a:avLst/>
          </a:prstGeom>
          <a:noFill/>
        </p:spPr>
        <p:txBody>
          <a:bodyPr wrap="square" rtlCol="0">
            <a:spAutoFit/>
          </a:bodyPr>
          <a:lstStyle/>
          <a:p>
            <a:r>
              <a:rPr lang="en-IN" sz="1400" b="1" dirty="0">
                <a:solidFill>
                  <a:schemeClr val="bg1">
                    <a:lumMod val="95000"/>
                  </a:schemeClr>
                </a:solidFill>
              </a:rPr>
              <a:t>Department of Artificial Intelligence and Machine Learning</a:t>
            </a:r>
          </a:p>
        </p:txBody>
      </p:sp>
      <p:sp>
        <p:nvSpPr>
          <p:cNvPr id="11" name="TextBox 10">
            <a:extLst>
              <a:ext uri="{FF2B5EF4-FFF2-40B4-BE49-F238E27FC236}">
                <a16:creationId xmlns:a16="http://schemas.microsoft.com/office/drawing/2014/main" id="{5B3BED7A-4A14-A607-0E74-B05F9B7FF991}"/>
              </a:ext>
            </a:extLst>
          </p:cNvPr>
          <p:cNvSpPr txBox="1"/>
          <p:nvPr userDrawn="1"/>
        </p:nvSpPr>
        <p:spPr>
          <a:xfrm>
            <a:off x="81280" y="6577726"/>
            <a:ext cx="5222240" cy="307777"/>
          </a:xfrm>
          <a:prstGeom prst="rect">
            <a:avLst/>
          </a:prstGeom>
          <a:noFill/>
        </p:spPr>
        <p:txBody>
          <a:bodyPr wrap="square" rtlCol="0">
            <a:spAutoFit/>
          </a:bodyPr>
          <a:lstStyle/>
          <a:p>
            <a:r>
              <a:rPr lang="en-IN" sz="1400" b="1" dirty="0">
                <a:solidFill>
                  <a:schemeClr val="bg1">
                    <a:lumMod val="95000"/>
                  </a:schemeClr>
                </a:solidFill>
              </a:rPr>
              <a:t>21AI33 – Foundation of Cyber Physical Systems</a:t>
            </a:r>
          </a:p>
        </p:txBody>
      </p:sp>
      <p:sp>
        <p:nvSpPr>
          <p:cNvPr id="12" name="Rectangle 11">
            <a:extLst>
              <a:ext uri="{FF2B5EF4-FFF2-40B4-BE49-F238E27FC236}">
                <a16:creationId xmlns:a16="http://schemas.microsoft.com/office/drawing/2014/main" id="{EA0B0A6E-842A-50B0-BC92-FEEF3D00411D}"/>
              </a:ext>
            </a:extLst>
          </p:cNvPr>
          <p:cNvSpPr/>
          <p:nvPr userDrawn="1"/>
        </p:nvSpPr>
        <p:spPr>
          <a:xfrm>
            <a:off x="0" y="-37028"/>
            <a:ext cx="12192000" cy="107513"/>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811A3195-C028-3597-B4C3-4E372306F2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840" y="132636"/>
            <a:ext cx="609601" cy="609601"/>
          </a:xfrm>
          <a:prstGeom prst="rect">
            <a:avLst/>
          </a:prstGeom>
        </p:spPr>
      </p:pic>
    </p:spTree>
    <p:extLst>
      <p:ext uri="{BB962C8B-B14F-4D97-AF65-F5344CB8AC3E}">
        <p14:creationId xmlns:p14="http://schemas.microsoft.com/office/powerpoint/2010/main" val="1714000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05FA8-CFCE-BDDB-F4FF-DF09A0F09C0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1D4C4A-0F7B-35ED-33BA-5893FB2BC4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73A14E9-6C85-780F-6981-39C727CF14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134458-D9D1-471B-8141-5DD6E7E9B1F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CEF56D4A-8569-ACB2-ABD0-8A7FECD532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101706-5432-6C5F-609F-54E936CAFFEE}"/>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3828571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A74D-4896-D9AC-F85B-342EFAA07D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5DAD6A-FC7A-4BDC-B18A-CBAFC23D65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8F9447-486E-1C1A-85E1-F33219F355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0D65FC-7493-CFA8-7231-402785315E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5FC88-B242-3BA9-B3EE-3A55187AF5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A89E48-8BCC-BF6E-EEA0-A817133133D6}"/>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32D842B7-EF63-BBEE-256F-8A9DA9BCA0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B3ED1C0-78AA-D7A1-76B1-835338075580}"/>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2666955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E54B-1753-1E4E-1C01-6FCC787C6C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0EA05A-AEFF-7574-3CAC-F42144C1C739}"/>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0E96FCCB-CBBA-641D-61BE-CEE63CB66D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58FDCF-EE10-7EB6-51E1-E0E6D2247032}"/>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332958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8E001D-5F96-566B-E4EE-B22AF0D6D362}"/>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A3773FDE-45FE-1468-A7A0-28B0D3854AC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F7A759-FC36-EB97-0A72-CE801BFBD98E}"/>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62098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C0F8-CC2B-84D8-8BBF-70A032C2C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54E4C1-A6B6-D35D-EED8-1A3779541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017C7F-FC3F-EFF2-8C33-6E7D7E2D51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EB3343-DFB8-7ED8-5A48-2744A5EC71AA}"/>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A3D4237-0272-C7C9-7B9C-54377B8987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6E77DE-6522-D3B8-DC75-401094ED941C}"/>
              </a:ext>
            </a:extLst>
          </p:cNvPr>
          <p:cNvSpPr>
            <a:spLocks noGrp="1"/>
          </p:cNvSpPr>
          <p:nvPr>
            <p:ph type="sldNum" sz="quarter" idx="12"/>
          </p:nvPr>
        </p:nvSpPr>
        <p:spPr/>
        <p:txBody>
          <a:bodyPr/>
          <a:lstStyle/>
          <a:p>
            <a:fld id="{F085F3F5-3065-4135-BC9C-14EBED89F640}" type="slidenum">
              <a:rPr lang="en-IN" smtClean="0"/>
              <a:t>‹#›</a:t>
            </a:fld>
            <a:endParaRPr lang="en-IN"/>
          </a:p>
        </p:txBody>
      </p:sp>
    </p:spTree>
    <p:extLst>
      <p:ext uri="{BB962C8B-B14F-4D97-AF65-F5344CB8AC3E}">
        <p14:creationId xmlns:p14="http://schemas.microsoft.com/office/powerpoint/2010/main" val="5902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42AE3A-E85A-8764-C657-A31157D75B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B01788-E7AD-E786-32F6-8B877EE070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087685-CD97-C103-3B44-D2122685B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23685066-6634-11DD-A40D-485EBB527C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F4FEEE4-F7E8-5090-EFC2-22C0F8591A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85F3F5-3065-4135-BC9C-14EBED89F640}" type="slidenum">
              <a:rPr lang="en-IN" smtClean="0"/>
              <a:t>‹#›</a:t>
            </a:fld>
            <a:endParaRPr lang="en-IN"/>
          </a:p>
        </p:txBody>
      </p:sp>
    </p:spTree>
    <p:extLst>
      <p:ext uri="{BB962C8B-B14F-4D97-AF65-F5344CB8AC3E}">
        <p14:creationId xmlns:p14="http://schemas.microsoft.com/office/powerpoint/2010/main" val="2019330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65513-B771-9657-AAAF-D92106531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3" y="108857"/>
            <a:ext cx="947058" cy="947058"/>
          </a:xfrm>
          <a:prstGeom prst="rect">
            <a:avLst/>
          </a:prstGeom>
        </p:spPr>
      </p:pic>
      <p:sp>
        <p:nvSpPr>
          <p:cNvPr id="6" name="TextBox 5">
            <a:extLst>
              <a:ext uri="{FF2B5EF4-FFF2-40B4-BE49-F238E27FC236}">
                <a16:creationId xmlns:a16="http://schemas.microsoft.com/office/drawing/2014/main" id="{4B53976D-08FA-2818-DCCA-206CAE0F51B1}"/>
              </a:ext>
            </a:extLst>
          </p:cNvPr>
          <p:cNvSpPr txBox="1"/>
          <p:nvPr/>
        </p:nvSpPr>
        <p:spPr>
          <a:xfrm>
            <a:off x="8567056" y="6259287"/>
            <a:ext cx="3559628" cy="523220"/>
          </a:xfrm>
          <a:prstGeom prst="rect">
            <a:avLst/>
          </a:prstGeom>
          <a:noFill/>
        </p:spPr>
        <p:txBody>
          <a:bodyPr wrap="square" rtlCol="0">
            <a:spAutoFit/>
          </a:bodyPr>
          <a:lstStyle/>
          <a:p>
            <a:r>
              <a:rPr lang="en-IN" sz="2800" b="1" i="1" dirty="0">
                <a:solidFill>
                  <a:schemeClr val="bg1"/>
                </a:solidFill>
              </a:rPr>
              <a:t>Go, Change the World</a:t>
            </a:r>
          </a:p>
        </p:txBody>
      </p:sp>
    </p:spTree>
    <p:extLst>
      <p:ext uri="{BB962C8B-B14F-4D97-AF65-F5344CB8AC3E}">
        <p14:creationId xmlns:p14="http://schemas.microsoft.com/office/powerpoint/2010/main" val="45164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002060"/>
                </a:solidFill>
              </a:rPr>
              <a:t> </a:t>
            </a:r>
            <a:r>
              <a:rPr lang="en-IN" dirty="0">
                <a:solidFill>
                  <a:srgbClr val="990033"/>
                </a:solidFill>
              </a:rPr>
              <a:t>Introduction to CPS (Contd.)</a:t>
            </a:r>
          </a:p>
        </p:txBody>
      </p:sp>
      <p:pic>
        <p:nvPicPr>
          <p:cNvPr id="7" name="Picture 6">
            <a:extLst>
              <a:ext uri="{FF2B5EF4-FFF2-40B4-BE49-F238E27FC236}">
                <a16:creationId xmlns:a16="http://schemas.microsoft.com/office/drawing/2014/main" id="{5820E916-E69D-4A49-6E07-073E63E261F2}"/>
              </a:ext>
            </a:extLst>
          </p:cNvPr>
          <p:cNvPicPr>
            <a:picLocks noChangeAspect="1"/>
          </p:cNvPicPr>
          <p:nvPr/>
        </p:nvPicPr>
        <p:blipFill>
          <a:blip r:embed="rId3"/>
          <a:stretch>
            <a:fillRect/>
          </a:stretch>
        </p:blipFill>
        <p:spPr>
          <a:xfrm>
            <a:off x="2200275" y="1820962"/>
            <a:ext cx="7791450" cy="4836609"/>
          </a:xfrm>
          <a:prstGeom prst="rect">
            <a:avLst/>
          </a:prstGeom>
        </p:spPr>
      </p:pic>
      <p:sp>
        <p:nvSpPr>
          <p:cNvPr id="9" name="TextBox 8">
            <a:extLst>
              <a:ext uri="{FF2B5EF4-FFF2-40B4-BE49-F238E27FC236}">
                <a16:creationId xmlns:a16="http://schemas.microsoft.com/office/drawing/2014/main" id="{41C8AA8B-BF34-A3B5-7172-8E9FDAC8D05C}"/>
              </a:ext>
            </a:extLst>
          </p:cNvPr>
          <p:cNvSpPr txBox="1"/>
          <p:nvPr/>
        </p:nvSpPr>
        <p:spPr>
          <a:xfrm>
            <a:off x="525780" y="701536"/>
            <a:ext cx="11189970" cy="1107996"/>
          </a:xfrm>
          <a:prstGeom prst="rect">
            <a:avLst/>
          </a:prstGeom>
          <a:noFill/>
        </p:spPr>
        <p:txBody>
          <a:bodyPr wrap="square">
            <a:spAutoFit/>
          </a:bodyPr>
          <a:lstStyle/>
          <a:p>
            <a:pPr marL="285750" indent="-285750" algn="just">
              <a:buFont typeface="Wingdings" panose="05000000000000000000" pitchFamily="2" charset="2"/>
              <a:buChar char="§"/>
            </a:pPr>
            <a:r>
              <a:rPr lang="en-IN" sz="2200" dirty="0"/>
              <a:t>It shows that the </a:t>
            </a:r>
            <a:r>
              <a:rPr lang="en-IN" sz="2200" dirty="0">
                <a:solidFill>
                  <a:srgbClr val="3333FF"/>
                </a:solidFill>
              </a:rPr>
              <a:t>communication-enabled embedded systems monitor and control the physical processes and the computerized system is closely and seamlessly integrated with the dynamics of the physical processes.</a:t>
            </a:r>
          </a:p>
        </p:txBody>
      </p:sp>
    </p:spTree>
    <p:extLst>
      <p:ext uri="{BB962C8B-B14F-4D97-AF65-F5344CB8AC3E}">
        <p14:creationId xmlns:p14="http://schemas.microsoft.com/office/powerpoint/2010/main" val="3398897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002060"/>
                </a:solidFill>
              </a:rPr>
              <a:t> </a:t>
            </a:r>
            <a:r>
              <a:rPr lang="en-IN" dirty="0">
                <a:solidFill>
                  <a:srgbClr val="990033"/>
                </a:solidFill>
              </a:rPr>
              <a:t>Introduction to CPS (Contd.)</a:t>
            </a:r>
          </a:p>
        </p:txBody>
      </p:sp>
      <p:sp>
        <p:nvSpPr>
          <p:cNvPr id="5" name="Content Placeholder 4">
            <a:extLst>
              <a:ext uri="{FF2B5EF4-FFF2-40B4-BE49-F238E27FC236}">
                <a16:creationId xmlns:a16="http://schemas.microsoft.com/office/drawing/2014/main" id="{A206D469-A57E-C02A-C4A0-346425643E0A}"/>
              </a:ext>
            </a:extLst>
          </p:cNvPr>
          <p:cNvSpPr txBox="1">
            <a:spLocks noGrp="1"/>
          </p:cNvSpPr>
          <p:nvPr>
            <p:ph idx="1"/>
          </p:nvPr>
        </p:nvSpPr>
        <p:spPr>
          <a:xfrm>
            <a:off x="555171" y="884065"/>
            <a:ext cx="11078029" cy="4379660"/>
          </a:xfrm>
          <a:prstGeom prst="rect">
            <a:avLst/>
          </a:prstGeom>
          <a:noFill/>
        </p:spPr>
        <p:txBody>
          <a:bodyPr wrap="square">
            <a:spAutoFit/>
          </a:bodyPr>
          <a:lstStyle>
            <a:defPPr>
              <a:defRPr lang="en-US"/>
            </a:defPPr>
            <a:lvl1pPr marL="342900" indent="-342900" algn="just">
              <a:buFont typeface="Wingdings" panose="05000000000000000000" pitchFamily="2" charset="2"/>
              <a:buChar char="§"/>
              <a:defRPr sz="2300"/>
            </a:lvl1pPr>
          </a:lstStyle>
          <a:p>
            <a:pPr marL="0" indent="0">
              <a:buNone/>
            </a:pPr>
            <a:r>
              <a:rPr lang="en-IN" sz="2400" b="1" dirty="0">
                <a:solidFill>
                  <a:srgbClr val="FF0066"/>
                </a:solidFill>
              </a:rPr>
              <a:t>Realization of CPS</a:t>
            </a:r>
            <a:r>
              <a:rPr lang="en-IN" b="1" dirty="0">
                <a:solidFill>
                  <a:srgbClr val="FF0066"/>
                </a:solidFill>
              </a:rPr>
              <a:t>: </a:t>
            </a:r>
            <a:r>
              <a:rPr lang="en-US" dirty="0"/>
              <a:t>before realizing the future networks and CPS that are envisioned to be concurrent by nature, the following questions must be answered:</a:t>
            </a:r>
            <a:endParaRPr lang="en-IN" dirty="0"/>
          </a:p>
          <a:p>
            <a:pPr marL="720725" indent="-366713"/>
            <a:r>
              <a:rPr lang="en-US" dirty="0"/>
              <a:t>What aspects of those </a:t>
            </a:r>
            <a:r>
              <a:rPr lang="en-US" dirty="0">
                <a:solidFill>
                  <a:srgbClr val="3333FF"/>
                </a:solidFill>
              </a:rPr>
              <a:t>networking technologies </a:t>
            </a:r>
            <a:r>
              <a:rPr lang="en-US" dirty="0"/>
              <a:t>should or could be important in large-scale networks?</a:t>
            </a:r>
          </a:p>
          <a:p>
            <a:pPr marL="720725" indent="-366713"/>
            <a:r>
              <a:rPr lang="en-US" dirty="0"/>
              <a:t>Are they compatible with </a:t>
            </a:r>
            <a:r>
              <a:rPr lang="en-US" dirty="0">
                <a:solidFill>
                  <a:srgbClr val="3333FF"/>
                </a:solidFill>
              </a:rPr>
              <a:t>global networking ? </a:t>
            </a:r>
          </a:p>
          <a:p>
            <a:pPr marL="720725" indent="-366713"/>
            <a:r>
              <a:rPr lang="en-US" dirty="0"/>
              <a:t>How are </a:t>
            </a:r>
            <a:r>
              <a:rPr lang="en-US" dirty="0">
                <a:solidFill>
                  <a:srgbClr val="3333FF"/>
                </a:solidFill>
              </a:rPr>
              <a:t>distributed cyber-physical applications to be developed?</a:t>
            </a:r>
          </a:p>
          <a:p>
            <a:pPr marL="720725" indent="-366713"/>
            <a:r>
              <a:rPr lang="en-US" dirty="0"/>
              <a:t>What are the </a:t>
            </a:r>
            <a:r>
              <a:rPr lang="en-US" dirty="0">
                <a:solidFill>
                  <a:srgbClr val="3333FF"/>
                </a:solidFill>
              </a:rPr>
              <a:t>implications for security measures ?</a:t>
            </a:r>
          </a:p>
          <a:p>
            <a:pPr marL="720725" indent="-366713"/>
            <a:r>
              <a:rPr lang="en-US" dirty="0"/>
              <a:t>Can we </a:t>
            </a:r>
            <a:r>
              <a:rPr lang="en-US" dirty="0">
                <a:solidFill>
                  <a:srgbClr val="3333FF"/>
                </a:solidFill>
              </a:rPr>
              <a:t>mitigate security risks </a:t>
            </a:r>
            <a:r>
              <a:rPr lang="en-US" dirty="0"/>
              <a:t>created by the possibility of disrupting the shared notion of time?</a:t>
            </a:r>
          </a:p>
          <a:p>
            <a:pPr marL="720725" indent="-366713"/>
            <a:r>
              <a:rPr lang="en-US" dirty="0"/>
              <a:t>Can </a:t>
            </a:r>
            <a:r>
              <a:rPr lang="en-US" dirty="0">
                <a:solidFill>
                  <a:srgbClr val="3333FF"/>
                </a:solidFill>
              </a:rPr>
              <a:t>security techniques effectively exploit a shared notion of time to improve</a:t>
            </a:r>
            <a:r>
              <a:rPr lang="en-US" dirty="0"/>
              <a:t> robustness?</a:t>
            </a:r>
            <a:endParaRPr lang="en-IN" dirty="0"/>
          </a:p>
        </p:txBody>
      </p:sp>
      <p:sp>
        <p:nvSpPr>
          <p:cNvPr id="6" name="TextBox 5">
            <a:extLst>
              <a:ext uri="{FF2B5EF4-FFF2-40B4-BE49-F238E27FC236}">
                <a16:creationId xmlns:a16="http://schemas.microsoft.com/office/drawing/2014/main" id="{20F20F25-A8C4-77E4-94D8-FA5F9143A3D0}"/>
              </a:ext>
            </a:extLst>
          </p:cNvPr>
          <p:cNvSpPr txBox="1"/>
          <p:nvPr/>
        </p:nvSpPr>
        <p:spPr>
          <a:xfrm>
            <a:off x="555171" y="5459613"/>
            <a:ext cx="11045371" cy="1061829"/>
          </a:xfrm>
          <a:prstGeom prst="rect">
            <a:avLst/>
          </a:prstGeom>
          <a:noFill/>
        </p:spPr>
        <p:txBody>
          <a:bodyPr wrap="square">
            <a:spAutoFit/>
          </a:bodyPr>
          <a:lstStyle/>
          <a:p>
            <a:pPr algn="ctr"/>
            <a:r>
              <a:rPr lang="en-IN" sz="2100" dirty="0">
                <a:solidFill>
                  <a:srgbClr val="FF0000"/>
                </a:solidFill>
              </a:rPr>
              <a:t>Recently, it has been observed that CPS is basically the emergence of wireless networks</a:t>
            </a:r>
          </a:p>
          <a:p>
            <a:pPr algn="ctr"/>
            <a:r>
              <a:rPr lang="en-IN" sz="2100" dirty="0">
                <a:solidFill>
                  <a:srgbClr val="FF0000"/>
                </a:solidFill>
              </a:rPr>
              <a:t> (such as WSNs) and the IoTs. CPSs have gained much attention from many vendors, researchers and manufacturers</a:t>
            </a:r>
          </a:p>
        </p:txBody>
      </p:sp>
    </p:spTree>
    <p:extLst>
      <p:ext uri="{BB962C8B-B14F-4D97-AF65-F5344CB8AC3E}">
        <p14:creationId xmlns:p14="http://schemas.microsoft.com/office/powerpoint/2010/main" val="3318337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a:xfrm>
            <a:off x="838200" y="136590"/>
            <a:ext cx="10515600" cy="609282"/>
          </a:xfrm>
        </p:spPr>
        <p:txBody>
          <a:bodyPr/>
          <a:lstStyle/>
          <a:p>
            <a:r>
              <a:rPr lang="en-IN" dirty="0">
                <a:solidFill>
                  <a:srgbClr val="002060"/>
                </a:solidFill>
              </a:rPr>
              <a:t> </a:t>
            </a:r>
            <a:r>
              <a:rPr lang="en-IN" dirty="0">
                <a:solidFill>
                  <a:srgbClr val="990033"/>
                </a:solidFill>
              </a:rPr>
              <a:t>Introduction to CPS (Contd.)</a:t>
            </a:r>
          </a:p>
        </p:txBody>
      </p:sp>
      <p:sp>
        <p:nvSpPr>
          <p:cNvPr id="5" name="Content Placeholder 4">
            <a:extLst>
              <a:ext uri="{FF2B5EF4-FFF2-40B4-BE49-F238E27FC236}">
                <a16:creationId xmlns:a16="http://schemas.microsoft.com/office/drawing/2014/main" id="{A206D469-A57E-C02A-C4A0-346425643E0A}"/>
              </a:ext>
            </a:extLst>
          </p:cNvPr>
          <p:cNvSpPr txBox="1">
            <a:spLocks noGrp="1"/>
          </p:cNvSpPr>
          <p:nvPr>
            <p:ph idx="1"/>
          </p:nvPr>
        </p:nvSpPr>
        <p:spPr>
          <a:xfrm>
            <a:off x="556985" y="862870"/>
            <a:ext cx="11078029" cy="5373522"/>
          </a:xfrm>
          <a:prstGeom prst="rect">
            <a:avLst/>
          </a:prstGeom>
          <a:noFill/>
        </p:spPr>
        <p:txBody>
          <a:bodyPr wrap="square">
            <a:spAutoFit/>
          </a:bodyPr>
          <a:lstStyle>
            <a:defPPr>
              <a:defRPr lang="en-US"/>
            </a:defPPr>
            <a:lvl1pPr marL="342900" indent="-342900" algn="just">
              <a:buFont typeface="Wingdings" panose="05000000000000000000" pitchFamily="2" charset="2"/>
              <a:buChar char="§"/>
              <a:defRPr sz="2300"/>
            </a:lvl1pPr>
          </a:lstStyle>
          <a:p>
            <a:pPr marL="0" indent="0">
              <a:buNone/>
            </a:pPr>
            <a:r>
              <a:rPr lang="en-IN" sz="2400" b="1" dirty="0">
                <a:solidFill>
                  <a:srgbClr val="FF0066"/>
                </a:solidFill>
              </a:rPr>
              <a:t>Essential Properties of CPS</a:t>
            </a:r>
          </a:p>
          <a:p>
            <a:r>
              <a:rPr lang="en-US" sz="2250" dirty="0"/>
              <a:t>CPS expects to provide </a:t>
            </a:r>
            <a:r>
              <a:rPr lang="en-US" sz="2250" dirty="0">
                <a:solidFill>
                  <a:srgbClr val="3333FF"/>
                </a:solidFill>
              </a:rPr>
              <a:t>cyber capabilities to every component </a:t>
            </a:r>
            <a:r>
              <a:rPr lang="en-US" sz="2250" dirty="0"/>
              <a:t>in the </a:t>
            </a:r>
            <a:r>
              <a:rPr lang="en-US" sz="2250" dirty="0">
                <a:solidFill>
                  <a:srgbClr val="3333FF"/>
                </a:solidFill>
              </a:rPr>
              <a:t>physical world </a:t>
            </a:r>
            <a:r>
              <a:rPr lang="en-US" sz="2250" dirty="0"/>
              <a:t>that is supposed to be a </a:t>
            </a:r>
            <a:r>
              <a:rPr lang="en-US" sz="2250" dirty="0">
                <a:solidFill>
                  <a:srgbClr val="3333FF"/>
                </a:solidFill>
              </a:rPr>
              <a:t>resource constraint</a:t>
            </a:r>
          </a:p>
          <a:p>
            <a:r>
              <a:rPr lang="en-US" sz="2250" dirty="0"/>
              <a:t>CPS is an intensely </a:t>
            </a:r>
            <a:r>
              <a:rPr lang="en-US" sz="2250" dirty="0">
                <a:solidFill>
                  <a:srgbClr val="3333FF"/>
                </a:solidFill>
              </a:rPr>
              <a:t>integrated computation with physical processes</a:t>
            </a:r>
          </a:p>
          <a:p>
            <a:r>
              <a:rPr lang="en-US" sz="2250" dirty="0"/>
              <a:t>CPS is usually </a:t>
            </a:r>
            <a:r>
              <a:rPr lang="en-US" sz="2250" dirty="0">
                <a:solidFill>
                  <a:srgbClr val="3333FF"/>
                </a:solidFill>
              </a:rPr>
              <a:t>designed and networked at multiple and extremely wide scales</a:t>
            </a:r>
            <a:r>
              <a:rPr lang="en-US" sz="2250" dirty="0"/>
              <a:t>. Therefore, it is considered as networks, </a:t>
            </a:r>
            <a:r>
              <a:rPr lang="en-US" sz="2250" dirty="0">
                <a:solidFill>
                  <a:srgbClr val="3333FF"/>
                </a:solidFill>
              </a:rPr>
              <a:t>which include both wired and wireless domains</a:t>
            </a:r>
          </a:p>
          <a:p>
            <a:r>
              <a:rPr lang="en-US" sz="2250" dirty="0"/>
              <a:t>CPSs are strictly constrained by </a:t>
            </a:r>
            <a:r>
              <a:rPr lang="en-US" sz="2250" dirty="0">
                <a:solidFill>
                  <a:srgbClr val="3333FF"/>
                </a:solidFill>
              </a:rPr>
              <a:t>spatiality</a:t>
            </a:r>
            <a:r>
              <a:rPr lang="en-US" sz="2250" dirty="0"/>
              <a:t> (</a:t>
            </a:r>
            <a:r>
              <a:rPr lang="en-US" sz="2250" dirty="0">
                <a:solidFill>
                  <a:srgbClr val="3333FF"/>
                </a:solidFill>
              </a:rPr>
              <a:t>Geographical Constraints</a:t>
            </a:r>
            <a:r>
              <a:rPr lang="en-US" sz="2250" dirty="0"/>
              <a:t>) and </a:t>
            </a:r>
            <a:r>
              <a:rPr lang="en-US" sz="2250" dirty="0">
                <a:solidFill>
                  <a:srgbClr val="3333FF"/>
                </a:solidFill>
              </a:rPr>
              <a:t>real-time</a:t>
            </a:r>
            <a:r>
              <a:rPr lang="en-US" sz="2250" dirty="0">
                <a:solidFill>
                  <a:srgbClr val="990033"/>
                </a:solidFill>
              </a:rPr>
              <a:t> </a:t>
            </a:r>
            <a:r>
              <a:rPr lang="en-US" sz="2250" dirty="0"/>
              <a:t>capacity</a:t>
            </a:r>
          </a:p>
          <a:p>
            <a:r>
              <a:rPr lang="en-US" sz="2250" dirty="0"/>
              <a:t>Dynamically </a:t>
            </a:r>
            <a:r>
              <a:rPr lang="en-US" sz="2250" dirty="0">
                <a:solidFill>
                  <a:srgbClr val="3333FF"/>
                </a:solidFill>
              </a:rPr>
              <a:t>reorganizing/ reconfiguring</a:t>
            </a:r>
            <a:r>
              <a:rPr lang="en-US" sz="2250" dirty="0"/>
              <a:t>. CPSs, as very complicated and large-scale systems, must have adaptive capabilities</a:t>
            </a:r>
          </a:p>
          <a:p>
            <a:pPr>
              <a:buClr>
                <a:srgbClr val="000E0E"/>
              </a:buClr>
            </a:pPr>
            <a:r>
              <a:rPr lang="en-US" sz="2250" dirty="0">
                <a:solidFill>
                  <a:srgbClr val="3333FF"/>
                </a:solidFill>
              </a:rPr>
              <a:t>Closed-loop control and high degrees of automation</a:t>
            </a:r>
            <a:r>
              <a:rPr lang="en-US" sz="2250" dirty="0"/>
              <a:t>. CPSs favor convenient man–machine interaction, and advanced feedback control technologies widely apply to these systems</a:t>
            </a:r>
          </a:p>
          <a:p>
            <a:r>
              <a:rPr lang="en-US" sz="2250" dirty="0"/>
              <a:t>The CPS operations must be </a:t>
            </a:r>
            <a:r>
              <a:rPr lang="en-US" sz="2250" dirty="0">
                <a:solidFill>
                  <a:srgbClr val="3333FF"/>
                </a:solidFill>
              </a:rPr>
              <a:t>dependable and certified in some cases</a:t>
            </a:r>
            <a:r>
              <a:rPr lang="en-US" sz="2250" dirty="0"/>
              <a:t>. On the other hand, </a:t>
            </a:r>
            <a:r>
              <a:rPr lang="en-US" sz="2250" dirty="0">
                <a:solidFill>
                  <a:srgbClr val="3333FF"/>
                </a:solidFill>
              </a:rPr>
              <a:t>reliability and security </a:t>
            </a:r>
            <a:r>
              <a:rPr lang="en-US" sz="2250" dirty="0"/>
              <a:t>are also necessary for CPSs because of their extreme scales and complexities</a:t>
            </a:r>
            <a:endParaRPr lang="en-IN" sz="2250" dirty="0"/>
          </a:p>
        </p:txBody>
      </p:sp>
    </p:spTree>
    <p:extLst>
      <p:ext uri="{BB962C8B-B14F-4D97-AF65-F5344CB8AC3E}">
        <p14:creationId xmlns:p14="http://schemas.microsoft.com/office/powerpoint/2010/main" val="256609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a:xfrm>
            <a:off x="838200" y="134950"/>
            <a:ext cx="10816224" cy="609282"/>
          </a:xfrm>
        </p:spPr>
        <p:txBody>
          <a:bodyPr/>
          <a:lstStyle/>
          <a:p>
            <a:r>
              <a:rPr lang="en-IN" dirty="0">
                <a:solidFill>
                  <a:srgbClr val="990033"/>
                </a:solidFill>
              </a:rPr>
              <a:t>CPS Concept and Requirements</a:t>
            </a:r>
          </a:p>
        </p:txBody>
      </p:sp>
      <p:sp>
        <p:nvSpPr>
          <p:cNvPr id="3" name="Content Placeholder 2">
            <a:extLst>
              <a:ext uri="{FF2B5EF4-FFF2-40B4-BE49-F238E27FC236}">
                <a16:creationId xmlns:a16="http://schemas.microsoft.com/office/drawing/2014/main" id="{7265C401-676F-35DC-6B0A-48822DE782F6}"/>
              </a:ext>
            </a:extLst>
          </p:cNvPr>
          <p:cNvSpPr>
            <a:spLocks noGrp="1"/>
          </p:cNvSpPr>
          <p:nvPr>
            <p:ph idx="1"/>
          </p:nvPr>
        </p:nvSpPr>
        <p:spPr>
          <a:xfrm>
            <a:off x="537576" y="756758"/>
            <a:ext cx="11095624" cy="5694715"/>
          </a:xfrm>
        </p:spPr>
        <p:txBody>
          <a:bodyPr>
            <a:normAutofit/>
          </a:bodyPr>
          <a:lstStyle/>
          <a:p>
            <a:pPr algn="just">
              <a:buFont typeface="Wingdings" panose="05000000000000000000" pitchFamily="2" charset="2"/>
              <a:buChar char="§"/>
            </a:pPr>
            <a:r>
              <a:rPr lang="en-US" dirty="0"/>
              <a:t>A </a:t>
            </a:r>
            <a:r>
              <a:rPr lang="en-US" dirty="0">
                <a:solidFill>
                  <a:srgbClr val="3333FF"/>
                </a:solidFill>
              </a:rPr>
              <a:t>cyber-physical system (CPS) integrates computing, communication and storage capabilities with monitoring and/or control of entities in the physical world, and must do so dependably, safely, securely, efficiently and in real-time</a:t>
            </a:r>
          </a:p>
          <a:p>
            <a:pPr algn="just">
              <a:buFont typeface="Wingdings" panose="05000000000000000000" pitchFamily="2" charset="2"/>
              <a:buChar char="§"/>
            </a:pPr>
            <a:r>
              <a:rPr lang="en-US" dirty="0"/>
              <a:t>It is quite clear that CPS is definitely not similar to the </a:t>
            </a:r>
            <a:r>
              <a:rPr lang="en-US" dirty="0">
                <a:solidFill>
                  <a:srgbClr val="3333FF"/>
                </a:solidFill>
              </a:rPr>
              <a:t>traditional or existing embedded systems, including real-time systems</a:t>
            </a:r>
          </a:p>
          <a:p>
            <a:pPr algn="just">
              <a:spcAft>
                <a:spcPts val="600"/>
              </a:spcAft>
              <a:buFont typeface="Wingdings" panose="05000000000000000000" pitchFamily="2" charset="2"/>
              <a:buChar char="§"/>
            </a:pPr>
            <a:r>
              <a:rPr lang="en-US" dirty="0"/>
              <a:t>Properties that define them as cyber-physical integration, which are as follows</a:t>
            </a:r>
          </a:p>
          <a:p>
            <a:pPr marL="606425" lvl="1" indent="-342900" algn="just"/>
            <a:r>
              <a:rPr lang="en-IN" dirty="0">
                <a:solidFill>
                  <a:srgbClr val="990033"/>
                </a:solidFill>
              </a:rPr>
              <a:t>Cyber/ Communication capabilities in every physical component available</a:t>
            </a:r>
          </a:p>
          <a:p>
            <a:pPr marL="606425" lvl="1" indent="-342900" algn="just"/>
            <a:r>
              <a:rPr lang="en-US" dirty="0">
                <a:solidFill>
                  <a:srgbClr val="990033"/>
                </a:solidFill>
              </a:rPr>
              <a:t>Networked at various multiple and huge scale</a:t>
            </a:r>
            <a:endParaRPr lang="en-IN" dirty="0">
              <a:solidFill>
                <a:srgbClr val="990033"/>
              </a:solidFill>
            </a:endParaRPr>
          </a:p>
          <a:p>
            <a:pPr marL="606425" lvl="1" indent="-342900" algn="just"/>
            <a:r>
              <a:rPr lang="en-US" dirty="0">
                <a:solidFill>
                  <a:srgbClr val="990033"/>
                </a:solidFill>
              </a:rPr>
              <a:t>Reconfiguring and reorganizing with respect to the dynamics of the environment</a:t>
            </a:r>
          </a:p>
          <a:p>
            <a:pPr marL="606425" lvl="1" indent="-342900" algn="just"/>
            <a:r>
              <a:rPr lang="en-US" dirty="0">
                <a:solidFill>
                  <a:srgbClr val="990033"/>
                </a:solidFill>
              </a:rPr>
              <a:t>The control loops must be close with high degrees of computation and automation</a:t>
            </a:r>
          </a:p>
          <a:p>
            <a:pPr marL="606425" lvl="1" indent="-342900" algn="just"/>
            <a:r>
              <a:rPr lang="en-US" dirty="0">
                <a:solidFill>
                  <a:srgbClr val="990033"/>
                </a:solidFill>
              </a:rPr>
              <a:t>The certified and dependable operations are key elements in some cases</a:t>
            </a:r>
          </a:p>
          <a:p>
            <a:pPr marL="606425" lvl="1" indent="-342900" algn="just"/>
            <a:r>
              <a:rPr lang="en-US" dirty="0">
                <a:solidFill>
                  <a:srgbClr val="990033"/>
                </a:solidFill>
              </a:rPr>
              <a:t>The physical and cyber components are integrated for initially learning and later on adaptation purposes</a:t>
            </a:r>
          </a:p>
          <a:p>
            <a:pPr marL="606425" lvl="1" indent="-342900" algn="just"/>
            <a:r>
              <a:rPr lang="en-US" dirty="0">
                <a:solidFill>
                  <a:srgbClr val="990033"/>
                </a:solidFill>
              </a:rPr>
              <a:t>CPSs are expected to provide high-performance, self-organized, auto-assembly operations</a:t>
            </a:r>
            <a:endParaRPr lang="en-IN" dirty="0">
              <a:solidFill>
                <a:srgbClr val="990033"/>
              </a:solidFill>
            </a:endParaRPr>
          </a:p>
        </p:txBody>
      </p:sp>
    </p:spTree>
    <p:extLst>
      <p:ext uri="{BB962C8B-B14F-4D97-AF65-F5344CB8AC3E}">
        <p14:creationId xmlns:p14="http://schemas.microsoft.com/office/powerpoint/2010/main" val="369618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a:xfrm>
            <a:off x="838200" y="134950"/>
            <a:ext cx="10816224" cy="609282"/>
          </a:xfrm>
        </p:spPr>
        <p:txBody>
          <a:bodyPr/>
          <a:lstStyle/>
          <a:p>
            <a:r>
              <a:rPr lang="en-IN" dirty="0">
                <a:solidFill>
                  <a:srgbClr val="990033"/>
                </a:solidFill>
              </a:rPr>
              <a:t>CPS Concept and Requirements (Contd.)</a:t>
            </a:r>
          </a:p>
        </p:txBody>
      </p:sp>
      <p:sp>
        <p:nvSpPr>
          <p:cNvPr id="3" name="Content Placeholder 2">
            <a:extLst>
              <a:ext uri="{FF2B5EF4-FFF2-40B4-BE49-F238E27FC236}">
                <a16:creationId xmlns:a16="http://schemas.microsoft.com/office/drawing/2014/main" id="{7265C401-676F-35DC-6B0A-48822DE782F6}"/>
              </a:ext>
            </a:extLst>
          </p:cNvPr>
          <p:cNvSpPr>
            <a:spLocks noGrp="1"/>
          </p:cNvSpPr>
          <p:nvPr>
            <p:ph idx="1"/>
          </p:nvPr>
        </p:nvSpPr>
        <p:spPr>
          <a:xfrm>
            <a:off x="537576" y="889088"/>
            <a:ext cx="11095624" cy="887831"/>
          </a:xfrm>
        </p:spPr>
        <p:txBody>
          <a:bodyPr>
            <a:normAutofit/>
          </a:bodyPr>
          <a:lstStyle/>
          <a:p>
            <a:pPr marL="0" indent="0" algn="just">
              <a:buNone/>
            </a:pPr>
            <a:r>
              <a:rPr lang="en-US" dirty="0"/>
              <a:t>As for other communication and information systems, CPSs are also distinguished by the following basic properties:</a:t>
            </a:r>
          </a:p>
        </p:txBody>
      </p:sp>
      <p:grpSp>
        <p:nvGrpSpPr>
          <p:cNvPr id="17" name="Group 16">
            <a:extLst>
              <a:ext uri="{FF2B5EF4-FFF2-40B4-BE49-F238E27FC236}">
                <a16:creationId xmlns:a16="http://schemas.microsoft.com/office/drawing/2014/main" id="{829DBF3B-7352-F4DC-3D62-57B555C8893B}"/>
              </a:ext>
            </a:extLst>
          </p:cNvPr>
          <p:cNvGrpSpPr/>
          <p:nvPr/>
        </p:nvGrpSpPr>
        <p:grpSpPr>
          <a:xfrm>
            <a:off x="647007" y="1832316"/>
            <a:ext cx="11007417" cy="4363827"/>
            <a:chOff x="625783" y="1944367"/>
            <a:chExt cx="11007417" cy="4363827"/>
          </a:xfrm>
        </p:grpSpPr>
        <p:sp>
          <p:nvSpPr>
            <p:cNvPr id="5" name="Rectangle 4">
              <a:extLst>
                <a:ext uri="{FF2B5EF4-FFF2-40B4-BE49-F238E27FC236}">
                  <a16:creationId xmlns:a16="http://schemas.microsoft.com/office/drawing/2014/main" id="{637A4966-A5F5-E29A-EACF-AF822BB12FAB}"/>
                </a:ext>
              </a:extLst>
            </p:cNvPr>
            <p:cNvSpPr/>
            <p:nvPr/>
          </p:nvSpPr>
          <p:spPr>
            <a:xfrm>
              <a:off x="625783" y="1944367"/>
              <a:ext cx="4221271" cy="6092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1. Operability/ Functionality</a:t>
              </a:r>
            </a:p>
          </p:txBody>
        </p:sp>
        <p:sp>
          <p:nvSpPr>
            <p:cNvPr id="6" name="Rectangle 5">
              <a:extLst>
                <a:ext uri="{FF2B5EF4-FFF2-40B4-BE49-F238E27FC236}">
                  <a16:creationId xmlns:a16="http://schemas.microsoft.com/office/drawing/2014/main" id="{2D3906B9-8B00-7079-6F68-1C173E0863EB}"/>
                </a:ext>
              </a:extLst>
            </p:cNvPr>
            <p:cNvSpPr/>
            <p:nvPr/>
          </p:nvSpPr>
          <p:spPr>
            <a:xfrm>
              <a:off x="2463623" y="3197514"/>
              <a:ext cx="4221271" cy="6092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2. Performance Metric</a:t>
              </a:r>
            </a:p>
          </p:txBody>
        </p:sp>
        <p:sp>
          <p:nvSpPr>
            <p:cNvPr id="7" name="Rectangle 6">
              <a:extLst>
                <a:ext uri="{FF2B5EF4-FFF2-40B4-BE49-F238E27FC236}">
                  <a16:creationId xmlns:a16="http://schemas.microsoft.com/office/drawing/2014/main" id="{60E9E3E8-64AA-E30B-B100-0B13107CBD2F}"/>
                </a:ext>
              </a:extLst>
            </p:cNvPr>
            <p:cNvSpPr/>
            <p:nvPr/>
          </p:nvSpPr>
          <p:spPr>
            <a:xfrm>
              <a:off x="4847054" y="4456965"/>
              <a:ext cx="4221271" cy="609282"/>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3. Security &amp; Dependability</a:t>
              </a:r>
            </a:p>
          </p:txBody>
        </p:sp>
        <p:sp>
          <p:nvSpPr>
            <p:cNvPr id="8" name="Rectangle 7">
              <a:extLst>
                <a:ext uri="{FF2B5EF4-FFF2-40B4-BE49-F238E27FC236}">
                  <a16:creationId xmlns:a16="http://schemas.microsoft.com/office/drawing/2014/main" id="{AA504357-04AA-D30C-EF6C-FE2127D2EDFB}"/>
                </a:ext>
              </a:extLst>
            </p:cNvPr>
            <p:cNvSpPr/>
            <p:nvPr/>
          </p:nvSpPr>
          <p:spPr>
            <a:xfrm>
              <a:off x="7411929" y="5698912"/>
              <a:ext cx="4221271" cy="6092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4. Cost Effectiveness</a:t>
              </a:r>
            </a:p>
          </p:txBody>
        </p:sp>
        <p:sp>
          <p:nvSpPr>
            <p:cNvPr id="13" name="Arrow: Bent 12">
              <a:extLst>
                <a:ext uri="{FF2B5EF4-FFF2-40B4-BE49-F238E27FC236}">
                  <a16:creationId xmlns:a16="http://schemas.microsoft.com/office/drawing/2014/main" id="{A021D6A0-2499-2178-6145-1174EFFB5184}"/>
                </a:ext>
              </a:extLst>
            </p:cNvPr>
            <p:cNvSpPr/>
            <p:nvPr/>
          </p:nvSpPr>
          <p:spPr>
            <a:xfrm rot="5400000">
              <a:off x="4693054" y="2293900"/>
              <a:ext cx="1040179" cy="732179"/>
            </a:xfrm>
            <a:prstGeom prst="bentArrow">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Bent 14">
              <a:extLst>
                <a:ext uri="{FF2B5EF4-FFF2-40B4-BE49-F238E27FC236}">
                  <a16:creationId xmlns:a16="http://schemas.microsoft.com/office/drawing/2014/main" id="{FC6D238E-68DB-4571-B176-5A6E4556BCD1}"/>
                </a:ext>
              </a:extLst>
            </p:cNvPr>
            <p:cNvSpPr/>
            <p:nvPr/>
          </p:nvSpPr>
          <p:spPr>
            <a:xfrm rot="5400000">
              <a:off x="6538276" y="3578278"/>
              <a:ext cx="1040179" cy="732179"/>
            </a:xfrm>
            <a:prstGeom prst="bentArrow">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Bent 15">
              <a:extLst>
                <a:ext uri="{FF2B5EF4-FFF2-40B4-BE49-F238E27FC236}">
                  <a16:creationId xmlns:a16="http://schemas.microsoft.com/office/drawing/2014/main" id="{BCFDA793-FF31-7C3D-84B9-47D615A2AE8A}"/>
                </a:ext>
              </a:extLst>
            </p:cNvPr>
            <p:cNvSpPr/>
            <p:nvPr/>
          </p:nvSpPr>
          <p:spPr>
            <a:xfrm rot="5400000">
              <a:off x="8914325" y="4810026"/>
              <a:ext cx="1040179" cy="732179"/>
            </a:xfrm>
            <a:prstGeom prst="bentArrow">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1965034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a:xfrm>
            <a:off x="838200" y="134950"/>
            <a:ext cx="10816224" cy="609282"/>
          </a:xfrm>
        </p:spPr>
        <p:txBody>
          <a:bodyPr/>
          <a:lstStyle/>
          <a:p>
            <a:r>
              <a:rPr lang="en-IN" dirty="0">
                <a:solidFill>
                  <a:srgbClr val="990033"/>
                </a:solidFill>
              </a:rPr>
              <a:t>CPS Concept and Requirements (Contd.)</a:t>
            </a:r>
          </a:p>
        </p:txBody>
      </p:sp>
      <p:sp>
        <p:nvSpPr>
          <p:cNvPr id="3" name="Content Placeholder 2">
            <a:extLst>
              <a:ext uri="{FF2B5EF4-FFF2-40B4-BE49-F238E27FC236}">
                <a16:creationId xmlns:a16="http://schemas.microsoft.com/office/drawing/2014/main" id="{7265C401-676F-35DC-6B0A-48822DE782F6}"/>
              </a:ext>
            </a:extLst>
          </p:cNvPr>
          <p:cNvSpPr>
            <a:spLocks noGrp="1"/>
          </p:cNvSpPr>
          <p:nvPr>
            <p:ph idx="1"/>
          </p:nvPr>
        </p:nvSpPr>
        <p:spPr>
          <a:xfrm>
            <a:off x="548188" y="1057257"/>
            <a:ext cx="11095624" cy="5004744"/>
          </a:xfrm>
        </p:spPr>
        <p:txBody>
          <a:bodyPr>
            <a:normAutofit/>
          </a:bodyPr>
          <a:lstStyle/>
          <a:p>
            <a:pPr marL="0" indent="0" algn="just">
              <a:buNone/>
            </a:pPr>
            <a:r>
              <a:rPr lang="en-US" sz="2400" b="1" dirty="0">
                <a:solidFill>
                  <a:srgbClr val="FF0066"/>
                </a:solidFill>
              </a:rPr>
              <a:t>Expected Features of CPS</a:t>
            </a:r>
          </a:p>
          <a:p>
            <a:pPr algn="just">
              <a:buFont typeface="Wingdings" panose="05000000000000000000" pitchFamily="2" charset="2"/>
              <a:buChar char="§"/>
            </a:pPr>
            <a:r>
              <a:rPr lang="en-US" dirty="0"/>
              <a:t>CPS will support the </a:t>
            </a:r>
            <a:r>
              <a:rPr lang="en-US" dirty="0">
                <a:solidFill>
                  <a:srgbClr val="7030A0"/>
                </a:solidFill>
              </a:rPr>
              <a:t>input from the physical environment </a:t>
            </a:r>
            <a:r>
              <a:rPr lang="en-US" dirty="0"/>
              <a:t>and then </a:t>
            </a:r>
            <a:r>
              <a:rPr lang="en-US" dirty="0">
                <a:solidFill>
                  <a:srgbClr val="7030A0"/>
                </a:solidFill>
              </a:rPr>
              <a:t>feed back to the physical environment </a:t>
            </a:r>
            <a:r>
              <a:rPr lang="en-US" dirty="0"/>
              <a:t>in the presence of the secured channels for communication</a:t>
            </a:r>
          </a:p>
          <a:p>
            <a:pPr algn="just">
              <a:buFont typeface="Wingdings" panose="05000000000000000000" pitchFamily="2" charset="2"/>
              <a:buChar char="§"/>
            </a:pPr>
            <a:r>
              <a:rPr lang="en-US" dirty="0"/>
              <a:t>CPS will guarantee a combined management approach and </a:t>
            </a:r>
            <a:r>
              <a:rPr lang="en-US" dirty="0">
                <a:solidFill>
                  <a:srgbClr val="7030A0"/>
                </a:solidFill>
              </a:rPr>
              <a:t>distributed controlling mechanism</a:t>
            </a:r>
          </a:p>
          <a:p>
            <a:pPr algn="just">
              <a:buFont typeface="Wingdings" panose="05000000000000000000" pitchFamily="2" charset="2"/>
              <a:buChar char="§"/>
            </a:pPr>
            <a:r>
              <a:rPr lang="en-US" dirty="0"/>
              <a:t>CPS will also meet the </a:t>
            </a:r>
            <a:r>
              <a:rPr lang="en-US" dirty="0">
                <a:solidFill>
                  <a:srgbClr val="7030A0"/>
                </a:solidFill>
              </a:rPr>
              <a:t>real-time communication and performance requirements</a:t>
            </a:r>
          </a:p>
          <a:p>
            <a:pPr algn="just">
              <a:buFont typeface="Wingdings" panose="05000000000000000000" pitchFamily="2" charset="2"/>
              <a:buChar char="§"/>
            </a:pPr>
            <a:r>
              <a:rPr lang="en-US" dirty="0"/>
              <a:t>Different from current embedded systems, </a:t>
            </a:r>
            <a:r>
              <a:rPr lang="en-US" dirty="0">
                <a:solidFill>
                  <a:srgbClr val="7030A0"/>
                </a:solidFill>
              </a:rPr>
              <a:t>a wide geographical coverage without the physical security components will be supported by CPS</a:t>
            </a:r>
          </a:p>
          <a:p>
            <a:pPr algn="just">
              <a:spcAft>
                <a:spcPts val="1200"/>
              </a:spcAft>
              <a:buFont typeface="Wingdings" panose="05000000000000000000" pitchFamily="2" charset="2"/>
              <a:buChar char="§"/>
            </a:pPr>
            <a:r>
              <a:rPr lang="en-US" dirty="0"/>
              <a:t>Forthcoming technology, known as </a:t>
            </a:r>
            <a:r>
              <a:rPr lang="en-US" dirty="0">
                <a:solidFill>
                  <a:srgbClr val="7030A0"/>
                </a:solidFill>
              </a:rPr>
              <a:t>System of Systems (SoS), </a:t>
            </a:r>
            <a:r>
              <a:rPr lang="en-US" dirty="0"/>
              <a:t>will be as a result of CPS</a:t>
            </a:r>
          </a:p>
          <a:p>
            <a:pPr lvl="1" algn="just">
              <a:buFont typeface="Wingdings" panose="05000000000000000000" pitchFamily="2" charset="2"/>
              <a:buChar char="§"/>
            </a:pPr>
            <a:r>
              <a:rPr lang="en-US" dirty="0">
                <a:solidFill>
                  <a:srgbClr val="FF0000"/>
                </a:solidFill>
              </a:rPr>
              <a:t>A system of systems (SoS) brings together a number of systems to perform a task or to accomplish a purpose that none of the constituent systems can perform or accomplish on their own. </a:t>
            </a:r>
          </a:p>
        </p:txBody>
      </p:sp>
    </p:spTree>
    <p:extLst>
      <p:ext uri="{BB962C8B-B14F-4D97-AF65-F5344CB8AC3E}">
        <p14:creationId xmlns:p14="http://schemas.microsoft.com/office/powerpoint/2010/main" val="1888827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Architecture</a:t>
            </a:r>
          </a:p>
        </p:txBody>
      </p:sp>
      <p:sp>
        <p:nvSpPr>
          <p:cNvPr id="9" name="TextBox 8">
            <a:extLst>
              <a:ext uri="{FF2B5EF4-FFF2-40B4-BE49-F238E27FC236}">
                <a16:creationId xmlns:a16="http://schemas.microsoft.com/office/drawing/2014/main" id="{A0B77FAC-08BF-BC1E-BFC0-1E178EE7970C}"/>
              </a:ext>
            </a:extLst>
          </p:cNvPr>
          <p:cNvSpPr txBox="1"/>
          <p:nvPr/>
        </p:nvSpPr>
        <p:spPr>
          <a:xfrm>
            <a:off x="533748" y="825375"/>
            <a:ext cx="11124504" cy="5555367"/>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200" dirty="0">
                <a:solidFill>
                  <a:srgbClr val="002060"/>
                </a:solidFill>
              </a:rPr>
              <a:t>To date there is </a:t>
            </a:r>
            <a:r>
              <a:rPr lang="en-IN" sz="2200" dirty="0">
                <a:solidFill>
                  <a:srgbClr val="3333FF"/>
                </a:solidFill>
              </a:rPr>
              <a:t>no identified or standard concept of a CPS </a:t>
            </a:r>
          </a:p>
          <a:p>
            <a:pPr marL="342900" indent="-342900" algn="just">
              <a:spcAft>
                <a:spcPts val="600"/>
              </a:spcAft>
              <a:buFont typeface="Wingdings" panose="05000000000000000000" pitchFamily="2" charset="2"/>
              <a:buChar char="§"/>
            </a:pPr>
            <a:r>
              <a:rPr lang="en-IN" sz="2200" dirty="0">
                <a:solidFill>
                  <a:srgbClr val="002060"/>
                </a:solidFill>
              </a:rPr>
              <a:t>However, in general, the CPS is referred to as the </a:t>
            </a:r>
            <a:r>
              <a:rPr lang="en-IN" sz="2200" dirty="0">
                <a:solidFill>
                  <a:srgbClr val="3333FF"/>
                </a:solidFill>
              </a:rPr>
              <a:t>combination of the dynamic physical world and the cyber world</a:t>
            </a:r>
          </a:p>
          <a:p>
            <a:pPr marL="342900" indent="-342900" algn="just">
              <a:spcAft>
                <a:spcPts val="600"/>
              </a:spcAft>
              <a:buFont typeface="Wingdings" panose="05000000000000000000" pitchFamily="2" charset="2"/>
              <a:buChar char="§"/>
            </a:pPr>
            <a:r>
              <a:rPr lang="en-IN" sz="2200" dirty="0">
                <a:solidFill>
                  <a:srgbClr val="002060"/>
                </a:solidFill>
              </a:rPr>
              <a:t>In the case of CPS, it makes a distinction between </a:t>
            </a:r>
            <a:r>
              <a:rPr lang="en-IN" sz="2200" dirty="0">
                <a:solidFill>
                  <a:srgbClr val="3333FF"/>
                </a:solidFill>
              </a:rPr>
              <a:t>the physical and cyber world and processes the data by computers</a:t>
            </a:r>
          </a:p>
          <a:p>
            <a:pPr marL="342900" indent="-342900" algn="just">
              <a:spcAft>
                <a:spcPts val="600"/>
              </a:spcAft>
              <a:buFont typeface="Wingdings" panose="05000000000000000000" pitchFamily="2" charset="2"/>
              <a:buChar char="§"/>
            </a:pPr>
            <a:r>
              <a:rPr lang="en-IN" sz="2200" dirty="0">
                <a:solidFill>
                  <a:srgbClr val="002060"/>
                </a:solidFill>
              </a:rPr>
              <a:t>The proposed </a:t>
            </a:r>
            <a:r>
              <a:rPr lang="en-IN" sz="2200" dirty="0">
                <a:solidFill>
                  <a:srgbClr val="3333FF"/>
                </a:solidFill>
              </a:rPr>
              <a:t>three tier architecture </a:t>
            </a:r>
            <a:r>
              <a:rPr lang="en-IN" sz="2200" dirty="0">
                <a:solidFill>
                  <a:srgbClr val="002060"/>
                </a:solidFill>
              </a:rPr>
              <a:t>consists of the </a:t>
            </a:r>
          </a:p>
          <a:p>
            <a:pPr marL="719138" lvl="1" indent="-360363" algn="just">
              <a:buFont typeface="Wingdings" panose="05000000000000000000" pitchFamily="2" charset="2"/>
              <a:buChar char="§"/>
            </a:pPr>
            <a:r>
              <a:rPr lang="en-IN" sz="2200" dirty="0">
                <a:solidFill>
                  <a:srgbClr val="C00000"/>
                </a:solidFill>
              </a:rPr>
              <a:t>Environmental Tier (First)</a:t>
            </a:r>
          </a:p>
          <a:p>
            <a:pPr marL="990600" lvl="2" indent="-271463" algn="just">
              <a:spcAft>
                <a:spcPts val="600"/>
              </a:spcAft>
              <a:buFont typeface="Arial" panose="020B0604020202020204" pitchFamily="34" charset="0"/>
              <a:buChar char="•"/>
            </a:pPr>
            <a:r>
              <a:rPr lang="en-IN" sz="2000" dirty="0">
                <a:solidFill>
                  <a:srgbClr val="002060"/>
                </a:solidFill>
              </a:rPr>
              <a:t>It is made up of various physical devices and a target environment with end users having the devices and being a part of their associated physical environment</a:t>
            </a:r>
          </a:p>
          <a:p>
            <a:pPr marL="719138" lvl="1" indent="-360363" algn="just">
              <a:buFont typeface="Wingdings" panose="05000000000000000000" pitchFamily="2" charset="2"/>
              <a:buChar char="§"/>
            </a:pPr>
            <a:r>
              <a:rPr lang="en-IN" sz="2200" dirty="0">
                <a:solidFill>
                  <a:srgbClr val="C00000"/>
                </a:solidFill>
              </a:rPr>
              <a:t>Service Tier (Second)</a:t>
            </a:r>
          </a:p>
          <a:p>
            <a:pPr marL="990600" lvl="2" indent="-273050" algn="just">
              <a:spcAft>
                <a:spcPts val="600"/>
              </a:spcAft>
              <a:buFont typeface="Arial" panose="020B0604020202020204" pitchFamily="34" charset="0"/>
              <a:buChar char="•"/>
            </a:pPr>
            <a:r>
              <a:rPr lang="en-IN" sz="2000" dirty="0">
                <a:solidFill>
                  <a:srgbClr val="002060"/>
                </a:solidFill>
              </a:rPr>
              <a:t>It is composed of a classic computing environment with several services and cloud computing</a:t>
            </a:r>
          </a:p>
          <a:p>
            <a:pPr marL="719138" lvl="1" indent="-360363" algn="just">
              <a:buFont typeface="Wingdings" panose="05000000000000000000" pitchFamily="2" charset="2"/>
              <a:buChar char="§"/>
            </a:pPr>
            <a:r>
              <a:rPr lang="en-IN" sz="2200" dirty="0">
                <a:solidFill>
                  <a:srgbClr val="C00000"/>
                </a:solidFill>
              </a:rPr>
              <a:t>Control Tier (Third) </a:t>
            </a:r>
          </a:p>
          <a:p>
            <a:pPr marL="990600" lvl="3" indent="-271463" algn="just">
              <a:buFont typeface="Arial" panose="020B0604020202020204" pitchFamily="34" charset="0"/>
              <a:buChar char="•"/>
            </a:pPr>
            <a:r>
              <a:rPr lang="en-IN" sz="2000" dirty="0">
                <a:solidFill>
                  <a:srgbClr val="002060"/>
                </a:solidFill>
              </a:rPr>
              <a:t>It is designed to receive the monitored data, which are collected via sensors, to make further control decisions. Also, control tiers help the CPS to find the right services by a service-consulting framework and invoke the services on the physical </a:t>
            </a:r>
            <a:r>
              <a:rPr lang="en-IN" sz="2300" dirty="0">
                <a:solidFill>
                  <a:srgbClr val="002060"/>
                </a:solidFill>
              </a:rPr>
              <a:t>devices</a:t>
            </a:r>
          </a:p>
        </p:txBody>
      </p:sp>
    </p:spTree>
    <p:extLst>
      <p:ext uri="{BB962C8B-B14F-4D97-AF65-F5344CB8AC3E}">
        <p14:creationId xmlns:p14="http://schemas.microsoft.com/office/powerpoint/2010/main" val="3553950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Architecture (Contd.)</a:t>
            </a:r>
          </a:p>
        </p:txBody>
      </p:sp>
      <p:grpSp>
        <p:nvGrpSpPr>
          <p:cNvPr id="35" name="Group 34">
            <a:extLst>
              <a:ext uri="{FF2B5EF4-FFF2-40B4-BE49-F238E27FC236}">
                <a16:creationId xmlns:a16="http://schemas.microsoft.com/office/drawing/2014/main" id="{2C86EE8A-F238-6132-7D53-BB044B8EDA6A}"/>
              </a:ext>
            </a:extLst>
          </p:cNvPr>
          <p:cNvGrpSpPr/>
          <p:nvPr/>
        </p:nvGrpSpPr>
        <p:grpSpPr>
          <a:xfrm>
            <a:off x="2318658" y="1054903"/>
            <a:ext cx="7347857" cy="5148943"/>
            <a:chOff x="2318658" y="1012373"/>
            <a:chExt cx="7347857" cy="5148943"/>
          </a:xfrm>
        </p:grpSpPr>
        <p:grpSp>
          <p:nvGrpSpPr>
            <p:cNvPr id="3" name="Group 2">
              <a:extLst>
                <a:ext uri="{FF2B5EF4-FFF2-40B4-BE49-F238E27FC236}">
                  <a16:creationId xmlns:a16="http://schemas.microsoft.com/office/drawing/2014/main" id="{12BF2AE3-A32A-B683-56E3-D0E28EC3B732}"/>
                </a:ext>
              </a:extLst>
            </p:cNvPr>
            <p:cNvGrpSpPr/>
            <p:nvPr/>
          </p:nvGrpSpPr>
          <p:grpSpPr>
            <a:xfrm>
              <a:off x="2318658" y="1012373"/>
              <a:ext cx="7347857" cy="5148943"/>
              <a:chOff x="6329968" y="2710574"/>
              <a:chExt cx="5188584" cy="3697037"/>
            </a:xfrm>
          </p:grpSpPr>
          <p:pic>
            <p:nvPicPr>
              <p:cNvPr id="4" name="Picture 3">
                <a:extLst>
                  <a:ext uri="{FF2B5EF4-FFF2-40B4-BE49-F238E27FC236}">
                    <a16:creationId xmlns:a16="http://schemas.microsoft.com/office/drawing/2014/main" id="{E84ABBB7-0463-2D7D-1E2F-AEC7D3D121C8}"/>
                  </a:ext>
                </a:extLst>
              </p:cNvPr>
              <p:cNvPicPr>
                <a:picLocks noChangeAspect="1"/>
              </p:cNvPicPr>
              <p:nvPr/>
            </p:nvPicPr>
            <p:blipFill>
              <a:blip r:embed="rId2"/>
              <a:stretch>
                <a:fillRect/>
              </a:stretch>
            </p:blipFill>
            <p:spPr>
              <a:xfrm>
                <a:off x="6329968" y="2710574"/>
                <a:ext cx="5188584" cy="3176934"/>
              </a:xfrm>
              <a:prstGeom prst="rect">
                <a:avLst/>
              </a:prstGeom>
            </p:spPr>
          </p:pic>
          <p:sp>
            <p:nvSpPr>
              <p:cNvPr id="6" name="Rectangle 5">
                <a:extLst>
                  <a:ext uri="{FF2B5EF4-FFF2-40B4-BE49-F238E27FC236}">
                    <a16:creationId xmlns:a16="http://schemas.microsoft.com/office/drawing/2014/main" id="{3E8D3A40-C421-E021-D92B-79D640489DA3}"/>
                  </a:ext>
                </a:extLst>
              </p:cNvPr>
              <p:cNvSpPr/>
              <p:nvPr/>
            </p:nvSpPr>
            <p:spPr>
              <a:xfrm>
                <a:off x="6494721" y="6120532"/>
                <a:ext cx="4859079" cy="28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002060"/>
                    </a:solidFill>
                  </a:rPr>
                  <a:t>Fig. Three tier CPS Architecture</a:t>
                </a:r>
              </a:p>
            </p:txBody>
          </p:sp>
        </p:grpSp>
        <p:cxnSp>
          <p:nvCxnSpPr>
            <p:cNvPr id="8" name="Straight Arrow Connector 7">
              <a:extLst>
                <a:ext uri="{FF2B5EF4-FFF2-40B4-BE49-F238E27FC236}">
                  <a16:creationId xmlns:a16="http://schemas.microsoft.com/office/drawing/2014/main" id="{75C97C34-64AF-52E5-AF8D-9F0500AF4E48}"/>
                </a:ext>
              </a:extLst>
            </p:cNvPr>
            <p:cNvCxnSpPr>
              <a:cxnSpLocks/>
            </p:cNvCxnSpPr>
            <p:nvPr/>
          </p:nvCxnSpPr>
          <p:spPr>
            <a:xfrm flipH="1">
              <a:off x="5429249" y="5353840"/>
              <a:ext cx="821873" cy="0"/>
            </a:xfrm>
            <a:prstGeom prst="straightConnector1">
              <a:avLst/>
            </a:prstGeom>
            <a:ln w="28575">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78308A-8ACE-6381-2C76-25F7B06209B9}"/>
                </a:ext>
              </a:extLst>
            </p:cNvPr>
            <p:cNvCxnSpPr>
              <a:cxnSpLocks/>
            </p:cNvCxnSpPr>
            <p:nvPr/>
          </p:nvCxnSpPr>
          <p:spPr>
            <a:xfrm>
              <a:off x="5480957" y="4278086"/>
              <a:ext cx="832757" cy="0"/>
            </a:xfrm>
            <a:prstGeom prst="straightConnector1">
              <a:avLst/>
            </a:prstGeom>
            <a:ln w="28575">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45C772-E73F-042F-C230-63270A40EB7E}"/>
                </a:ext>
              </a:extLst>
            </p:cNvPr>
            <p:cNvCxnSpPr>
              <a:cxnSpLocks/>
            </p:cNvCxnSpPr>
            <p:nvPr/>
          </p:nvCxnSpPr>
          <p:spPr>
            <a:xfrm flipV="1">
              <a:off x="4669971" y="3966878"/>
              <a:ext cx="759278" cy="566057"/>
            </a:xfrm>
            <a:prstGeom prst="straightConnector1">
              <a:avLst/>
            </a:prstGeom>
            <a:ln w="28575">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264E20F-8129-2797-7010-8FD65862F151}"/>
                </a:ext>
              </a:extLst>
            </p:cNvPr>
            <p:cNvCxnSpPr>
              <a:cxnSpLocks/>
            </p:cNvCxnSpPr>
            <p:nvPr/>
          </p:nvCxnSpPr>
          <p:spPr>
            <a:xfrm flipV="1">
              <a:off x="7021285" y="2344906"/>
              <a:ext cx="759278" cy="566057"/>
            </a:xfrm>
            <a:prstGeom prst="straightConnector1">
              <a:avLst/>
            </a:prstGeom>
            <a:ln w="28575">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6F66A3-518A-51C2-6DE7-39E0D0FDD333}"/>
                </a:ext>
              </a:extLst>
            </p:cNvPr>
            <p:cNvCxnSpPr>
              <a:cxnSpLocks/>
            </p:cNvCxnSpPr>
            <p:nvPr/>
          </p:nvCxnSpPr>
          <p:spPr>
            <a:xfrm flipH="1">
              <a:off x="6930114" y="2286000"/>
              <a:ext cx="676031" cy="483448"/>
            </a:xfrm>
            <a:prstGeom prst="straightConnector1">
              <a:avLst/>
            </a:prstGeom>
            <a:ln w="28575">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81E0056-9CF7-3235-7DDF-A3ED8343D282}"/>
                </a:ext>
              </a:extLst>
            </p:cNvPr>
            <p:cNvCxnSpPr>
              <a:cxnSpLocks/>
            </p:cNvCxnSpPr>
            <p:nvPr/>
          </p:nvCxnSpPr>
          <p:spPr>
            <a:xfrm flipH="1">
              <a:off x="4609911" y="3906745"/>
              <a:ext cx="676031" cy="483448"/>
            </a:xfrm>
            <a:prstGeom prst="straightConnector1">
              <a:avLst/>
            </a:prstGeom>
            <a:ln w="28575">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430F1D4-55CE-9B1F-EDB9-118C33ACEE1E}"/>
                </a:ext>
              </a:extLst>
            </p:cNvPr>
            <p:cNvCxnSpPr>
              <a:cxnSpLocks/>
            </p:cNvCxnSpPr>
            <p:nvPr/>
          </p:nvCxnSpPr>
          <p:spPr>
            <a:xfrm flipH="1" flipV="1">
              <a:off x="4759906" y="1809694"/>
              <a:ext cx="501981" cy="744986"/>
            </a:xfrm>
            <a:prstGeom prst="straightConnector1">
              <a:avLst/>
            </a:prstGeom>
            <a:ln w="28575">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6D09C66-D8FC-F6CA-CF58-50886291D321}"/>
                </a:ext>
              </a:extLst>
            </p:cNvPr>
            <p:cNvCxnSpPr>
              <a:cxnSpLocks/>
            </p:cNvCxnSpPr>
            <p:nvPr/>
          </p:nvCxnSpPr>
          <p:spPr>
            <a:xfrm>
              <a:off x="4869744" y="1759527"/>
              <a:ext cx="499413" cy="730099"/>
            </a:xfrm>
            <a:prstGeom prst="straightConnector1">
              <a:avLst/>
            </a:prstGeom>
            <a:ln w="28575">
              <a:solidFill>
                <a:srgbClr val="3333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154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Architecture (Contd.)</a:t>
            </a:r>
          </a:p>
        </p:txBody>
      </p:sp>
      <p:sp>
        <p:nvSpPr>
          <p:cNvPr id="4" name="TextBox 3">
            <a:extLst>
              <a:ext uri="{FF2B5EF4-FFF2-40B4-BE49-F238E27FC236}">
                <a16:creationId xmlns:a16="http://schemas.microsoft.com/office/drawing/2014/main" id="{D120AC48-4600-7A7C-97B4-84C31E24EB52}"/>
              </a:ext>
            </a:extLst>
          </p:cNvPr>
          <p:cNvSpPr txBox="1"/>
          <p:nvPr/>
        </p:nvSpPr>
        <p:spPr>
          <a:xfrm>
            <a:off x="757085" y="756758"/>
            <a:ext cx="10805650" cy="769441"/>
          </a:xfrm>
          <a:prstGeom prst="rect">
            <a:avLst/>
          </a:prstGeom>
          <a:noFill/>
        </p:spPr>
        <p:txBody>
          <a:bodyPr wrap="square">
            <a:spAutoFit/>
          </a:bodyPr>
          <a:lstStyle/>
          <a:p>
            <a:pPr marL="342900" indent="-342900">
              <a:buFont typeface="Wingdings" panose="05000000000000000000" pitchFamily="2" charset="2"/>
              <a:buChar char="§"/>
            </a:pPr>
            <a:r>
              <a:rPr lang="en-US" sz="2200" dirty="0">
                <a:solidFill>
                  <a:srgbClr val="002060"/>
                </a:solidFill>
              </a:rPr>
              <a:t>Recently a </a:t>
            </a:r>
            <a:r>
              <a:rPr lang="en-US" sz="2200" dirty="0">
                <a:solidFill>
                  <a:srgbClr val="3333FF"/>
                </a:solidFill>
              </a:rPr>
              <a:t>new architecture has been designed to meet the basic requirements of future CPS systems and their applications</a:t>
            </a:r>
            <a:endParaRPr lang="en-IN" sz="2200" dirty="0">
              <a:solidFill>
                <a:srgbClr val="3333FF"/>
              </a:solidFill>
            </a:endParaRPr>
          </a:p>
        </p:txBody>
      </p:sp>
      <p:grpSp>
        <p:nvGrpSpPr>
          <p:cNvPr id="20" name="Group 19">
            <a:extLst>
              <a:ext uri="{FF2B5EF4-FFF2-40B4-BE49-F238E27FC236}">
                <a16:creationId xmlns:a16="http://schemas.microsoft.com/office/drawing/2014/main" id="{7EBDD7F8-F9F2-0D2A-EFD9-9B62A879D6D9}"/>
              </a:ext>
            </a:extLst>
          </p:cNvPr>
          <p:cNvGrpSpPr/>
          <p:nvPr/>
        </p:nvGrpSpPr>
        <p:grpSpPr>
          <a:xfrm>
            <a:off x="1362997" y="1526199"/>
            <a:ext cx="9593826" cy="4950802"/>
            <a:chOff x="838200" y="1326861"/>
            <a:chExt cx="6912935" cy="4086805"/>
          </a:xfrm>
        </p:grpSpPr>
        <p:pic>
          <p:nvPicPr>
            <p:cNvPr id="21" name="Picture 20">
              <a:extLst>
                <a:ext uri="{FF2B5EF4-FFF2-40B4-BE49-F238E27FC236}">
                  <a16:creationId xmlns:a16="http://schemas.microsoft.com/office/drawing/2014/main" id="{D0688116-0060-B0C7-CBDA-3B52B4045597}"/>
                </a:ext>
              </a:extLst>
            </p:cNvPr>
            <p:cNvPicPr>
              <a:picLocks noChangeAspect="1"/>
            </p:cNvPicPr>
            <p:nvPr/>
          </p:nvPicPr>
          <p:blipFill>
            <a:blip r:embed="rId2"/>
            <a:stretch>
              <a:fillRect/>
            </a:stretch>
          </p:blipFill>
          <p:spPr>
            <a:xfrm>
              <a:off x="838201" y="1326861"/>
              <a:ext cx="6903772" cy="3847157"/>
            </a:xfrm>
            <a:prstGeom prst="rect">
              <a:avLst/>
            </a:prstGeom>
          </p:spPr>
        </p:pic>
        <p:sp>
          <p:nvSpPr>
            <p:cNvPr id="22" name="Rectangle 21">
              <a:extLst>
                <a:ext uri="{FF2B5EF4-FFF2-40B4-BE49-F238E27FC236}">
                  <a16:creationId xmlns:a16="http://schemas.microsoft.com/office/drawing/2014/main" id="{236FB681-61DF-3DF2-80B0-E047F2F32E5F}"/>
                </a:ext>
              </a:extLst>
            </p:cNvPr>
            <p:cNvSpPr/>
            <p:nvPr/>
          </p:nvSpPr>
          <p:spPr>
            <a:xfrm>
              <a:off x="838200" y="5092995"/>
              <a:ext cx="6912935" cy="320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02060"/>
                  </a:solidFill>
                </a:rPr>
                <a:t>Fig. Advanced CPS Architecture</a:t>
              </a:r>
            </a:p>
          </p:txBody>
        </p:sp>
      </p:grpSp>
    </p:spTree>
    <p:extLst>
      <p:ext uri="{BB962C8B-B14F-4D97-AF65-F5344CB8AC3E}">
        <p14:creationId xmlns:p14="http://schemas.microsoft.com/office/powerpoint/2010/main" val="289937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Architecture (Contd.)</a:t>
            </a:r>
          </a:p>
        </p:txBody>
      </p:sp>
      <p:sp>
        <p:nvSpPr>
          <p:cNvPr id="7" name="TextBox 6">
            <a:extLst>
              <a:ext uri="{FF2B5EF4-FFF2-40B4-BE49-F238E27FC236}">
                <a16:creationId xmlns:a16="http://schemas.microsoft.com/office/drawing/2014/main" id="{12BC09B1-B503-95DF-E17C-66A858AD982E}"/>
              </a:ext>
            </a:extLst>
          </p:cNvPr>
          <p:cNvSpPr txBox="1"/>
          <p:nvPr/>
        </p:nvSpPr>
        <p:spPr>
          <a:xfrm>
            <a:off x="587477" y="1290610"/>
            <a:ext cx="11017046" cy="4539704"/>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300" dirty="0">
                <a:solidFill>
                  <a:srgbClr val="002060"/>
                </a:solidFill>
              </a:rPr>
              <a:t>The </a:t>
            </a:r>
            <a:r>
              <a:rPr lang="en-US" sz="2300" dirty="0">
                <a:solidFill>
                  <a:srgbClr val="3333FF"/>
                </a:solidFill>
              </a:rPr>
              <a:t>aim of the sensing module is to capture the data from the environment</a:t>
            </a:r>
          </a:p>
          <a:p>
            <a:pPr marL="342900" indent="-342900" algn="just">
              <a:spcAft>
                <a:spcPts val="600"/>
              </a:spcAft>
              <a:buFont typeface="Wingdings" panose="05000000000000000000" pitchFamily="2" charset="2"/>
              <a:buChar char="§"/>
            </a:pPr>
            <a:r>
              <a:rPr lang="en-US" sz="2300" dirty="0">
                <a:solidFill>
                  <a:srgbClr val="002060"/>
                </a:solidFill>
              </a:rPr>
              <a:t>The </a:t>
            </a:r>
            <a:r>
              <a:rPr lang="en-US" sz="2300" dirty="0">
                <a:solidFill>
                  <a:srgbClr val="3333FF"/>
                </a:solidFill>
              </a:rPr>
              <a:t>sensing module supports multiple networks </a:t>
            </a:r>
          </a:p>
          <a:p>
            <a:pPr marL="628650" lvl="1" indent="-274638" algn="just">
              <a:spcAft>
                <a:spcPts val="600"/>
              </a:spcAft>
              <a:buFont typeface="Arial" panose="020B0604020202020204" pitchFamily="34" charset="0"/>
              <a:buChar char="•"/>
            </a:pPr>
            <a:r>
              <a:rPr lang="en-US" sz="2300" dirty="0">
                <a:solidFill>
                  <a:srgbClr val="002060"/>
                </a:solidFill>
              </a:rPr>
              <a:t>For example, in a </a:t>
            </a:r>
            <a:r>
              <a:rPr lang="en-US" sz="2300" dirty="0">
                <a:solidFill>
                  <a:srgbClr val="3333FF"/>
                </a:solidFill>
              </a:rPr>
              <a:t>Wireless Sensor Network (WSN) </a:t>
            </a:r>
            <a:r>
              <a:rPr lang="en-US" sz="2300" dirty="0">
                <a:solidFill>
                  <a:srgbClr val="002060"/>
                </a:solidFill>
              </a:rPr>
              <a:t>each </a:t>
            </a:r>
            <a:r>
              <a:rPr lang="en-US" sz="2300" dirty="0">
                <a:solidFill>
                  <a:srgbClr val="3333FF"/>
                </a:solidFill>
              </a:rPr>
              <a:t>sensor node is equipped with a sensing module for real-time sensing</a:t>
            </a:r>
          </a:p>
          <a:p>
            <a:pPr marL="628650" lvl="1" indent="-274638" algn="just">
              <a:spcAft>
                <a:spcPts val="600"/>
              </a:spcAft>
              <a:buFont typeface="Arial" panose="020B0604020202020204" pitchFamily="34" charset="0"/>
              <a:buChar char="•"/>
            </a:pPr>
            <a:r>
              <a:rPr lang="en-US" sz="2300" dirty="0">
                <a:solidFill>
                  <a:srgbClr val="002060"/>
                </a:solidFill>
              </a:rPr>
              <a:t>Other </a:t>
            </a:r>
            <a:r>
              <a:rPr lang="en-US" sz="2300" dirty="0">
                <a:solidFill>
                  <a:srgbClr val="3333FF"/>
                </a:solidFill>
              </a:rPr>
              <a:t>network nodes can also operate with a part of this module in different scenarios</a:t>
            </a:r>
          </a:p>
          <a:p>
            <a:pPr marL="628650" lvl="1" indent="-274638" algn="just">
              <a:spcAft>
                <a:spcPts val="600"/>
              </a:spcAft>
              <a:buFont typeface="Arial" panose="020B0604020202020204" pitchFamily="34" charset="0"/>
              <a:buChar char="•"/>
            </a:pPr>
            <a:r>
              <a:rPr lang="en-US" sz="2300" dirty="0">
                <a:solidFill>
                  <a:srgbClr val="002060"/>
                </a:solidFill>
              </a:rPr>
              <a:t>In case of the </a:t>
            </a:r>
            <a:r>
              <a:rPr lang="en-US" sz="2300" dirty="0">
                <a:solidFill>
                  <a:srgbClr val="3333FF"/>
                </a:solidFill>
              </a:rPr>
              <a:t>Vehicular Cyber-Physical System (VCPS), VANETS nodes (i.e., CARS) can be equipped with a sensors to capture the data</a:t>
            </a:r>
          </a:p>
          <a:p>
            <a:pPr marL="628650" lvl="1" indent="-274638" algn="just">
              <a:spcAft>
                <a:spcPts val="600"/>
              </a:spcAft>
              <a:buFont typeface="Arial" panose="020B0604020202020204" pitchFamily="34" charset="0"/>
              <a:buChar char="•"/>
            </a:pPr>
            <a:r>
              <a:rPr lang="en-US" sz="2300" dirty="0">
                <a:solidFill>
                  <a:srgbClr val="002060"/>
                </a:solidFill>
              </a:rPr>
              <a:t>In case of </a:t>
            </a:r>
            <a:r>
              <a:rPr lang="en-US" sz="2300" dirty="0">
                <a:solidFill>
                  <a:srgbClr val="3333FF"/>
                </a:solidFill>
              </a:rPr>
              <a:t>Human Centric Cyber Physical System (HCPS), using Body Area Network (BAN) sensors attached to patients are equipped with sensing module nodes to enable real-time control</a:t>
            </a:r>
            <a:endParaRPr lang="en-IN" sz="2300" dirty="0">
              <a:solidFill>
                <a:srgbClr val="3333FF"/>
              </a:solidFill>
            </a:endParaRPr>
          </a:p>
        </p:txBody>
      </p:sp>
    </p:spTree>
    <p:extLst>
      <p:ext uri="{BB962C8B-B14F-4D97-AF65-F5344CB8AC3E}">
        <p14:creationId xmlns:p14="http://schemas.microsoft.com/office/powerpoint/2010/main" val="320326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5E9E936-1CA1-BCBC-D026-80CAAA959E2B}"/>
              </a:ext>
            </a:extLst>
          </p:cNvPr>
          <p:cNvGrpSpPr/>
          <p:nvPr/>
        </p:nvGrpSpPr>
        <p:grpSpPr>
          <a:xfrm>
            <a:off x="3407228" y="2677885"/>
            <a:ext cx="5377543" cy="1081880"/>
            <a:chOff x="3407228" y="2677885"/>
            <a:chExt cx="5377543" cy="1081880"/>
          </a:xfrm>
        </p:grpSpPr>
        <p:sp>
          <p:nvSpPr>
            <p:cNvPr id="4" name="Rectangle 3">
              <a:extLst>
                <a:ext uri="{FF2B5EF4-FFF2-40B4-BE49-F238E27FC236}">
                  <a16:creationId xmlns:a16="http://schemas.microsoft.com/office/drawing/2014/main" id="{0AE4F34D-3925-4F6C-45FD-5A6AA3C98641}"/>
                </a:ext>
              </a:extLst>
            </p:cNvPr>
            <p:cNvSpPr/>
            <p:nvPr/>
          </p:nvSpPr>
          <p:spPr>
            <a:xfrm>
              <a:off x="3407228" y="2677885"/>
              <a:ext cx="5377543" cy="1077686"/>
            </a:xfrm>
            <a:prstGeom prst="rect">
              <a:avLst/>
            </a:prstGeom>
            <a:solidFill>
              <a:srgbClr val="00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t>UNIT-I</a:t>
              </a:r>
            </a:p>
          </p:txBody>
        </p:sp>
        <p:sp>
          <p:nvSpPr>
            <p:cNvPr id="6" name="Half Frame 5">
              <a:extLst>
                <a:ext uri="{FF2B5EF4-FFF2-40B4-BE49-F238E27FC236}">
                  <a16:creationId xmlns:a16="http://schemas.microsoft.com/office/drawing/2014/main" id="{74854CFF-BC17-F71F-1685-77C56AE54767}"/>
                </a:ext>
              </a:extLst>
            </p:cNvPr>
            <p:cNvSpPr/>
            <p:nvPr/>
          </p:nvSpPr>
          <p:spPr>
            <a:xfrm>
              <a:off x="3415392" y="2688429"/>
              <a:ext cx="772885" cy="962269"/>
            </a:xfrm>
            <a:prstGeom prst="halfFrame">
              <a:avLst>
                <a:gd name="adj1" fmla="val 26290"/>
                <a:gd name="adj2" fmla="val 26290"/>
              </a:avLst>
            </a:prstGeom>
            <a:solidFill>
              <a:srgbClr val="00BDD0"/>
            </a:solidFill>
            <a:ln>
              <a:solidFill>
                <a:srgbClr val="00BD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Half Frame 6">
              <a:extLst>
                <a:ext uri="{FF2B5EF4-FFF2-40B4-BE49-F238E27FC236}">
                  <a16:creationId xmlns:a16="http://schemas.microsoft.com/office/drawing/2014/main" id="{BE3379A6-56FA-DF84-9525-FED44999F6C6}"/>
                </a:ext>
              </a:extLst>
            </p:cNvPr>
            <p:cNvSpPr/>
            <p:nvPr/>
          </p:nvSpPr>
          <p:spPr>
            <a:xfrm rot="10800000">
              <a:off x="8003495" y="2755783"/>
              <a:ext cx="772885" cy="1003982"/>
            </a:xfrm>
            <a:prstGeom prst="halfFrame">
              <a:avLst>
                <a:gd name="adj1" fmla="val 26290"/>
                <a:gd name="adj2" fmla="val 26290"/>
              </a:avLst>
            </a:prstGeom>
            <a:solidFill>
              <a:srgbClr val="00BDD0"/>
            </a:solidFill>
            <a:ln>
              <a:solidFill>
                <a:srgbClr val="00BD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1398905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Architecture (Contd.)</a:t>
            </a:r>
          </a:p>
        </p:txBody>
      </p:sp>
      <p:grpSp>
        <p:nvGrpSpPr>
          <p:cNvPr id="6" name="Group 5">
            <a:extLst>
              <a:ext uri="{FF2B5EF4-FFF2-40B4-BE49-F238E27FC236}">
                <a16:creationId xmlns:a16="http://schemas.microsoft.com/office/drawing/2014/main" id="{7D47B801-6D8A-46F0-2677-F5002DC402E5}"/>
              </a:ext>
            </a:extLst>
          </p:cNvPr>
          <p:cNvGrpSpPr/>
          <p:nvPr/>
        </p:nvGrpSpPr>
        <p:grpSpPr>
          <a:xfrm>
            <a:off x="639097" y="839924"/>
            <a:ext cx="6659774" cy="2578704"/>
            <a:chOff x="1417426" y="1563584"/>
            <a:chExt cx="9593826" cy="3759337"/>
          </a:xfrm>
        </p:grpSpPr>
        <p:pic>
          <p:nvPicPr>
            <p:cNvPr id="4" name="Picture 3">
              <a:extLst>
                <a:ext uri="{FF2B5EF4-FFF2-40B4-BE49-F238E27FC236}">
                  <a16:creationId xmlns:a16="http://schemas.microsoft.com/office/drawing/2014/main" id="{5D973011-D0FD-5FBB-15E6-0C2EDD2F5902}"/>
                </a:ext>
              </a:extLst>
            </p:cNvPr>
            <p:cNvPicPr>
              <a:picLocks noChangeAspect="1"/>
            </p:cNvPicPr>
            <p:nvPr/>
          </p:nvPicPr>
          <p:blipFill>
            <a:blip r:embed="rId2"/>
            <a:stretch>
              <a:fillRect/>
            </a:stretch>
          </p:blipFill>
          <p:spPr>
            <a:xfrm>
              <a:off x="1631468" y="1563584"/>
              <a:ext cx="8929063" cy="3360718"/>
            </a:xfrm>
            <a:prstGeom prst="rect">
              <a:avLst/>
            </a:prstGeom>
          </p:spPr>
        </p:pic>
        <p:sp>
          <p:nvSpPr>
            <p:cNvPr id="5" name="Rectangle 4">
              <a:extLst>
                <a:ext uri="{FF2B5EF4-FFF2-40B4-BE49-F238E27FC236}">
                  <a16:creationId xmlns:a16="http://schemas.microsoft.com/office/drawing/2014/main" id="{90FD85D7-F3D7-2900-379E-524D46EFAF17}"/>
                </a:ext>
              </a:extLst>
            </p:cNvPr>
            <p:cNvSpPr/>
            <p:nvPr/>
          </p:nvSpPr>
          <p:spPr>
            <a:xfrm>
              <a:off x="1417426" y="4934458"/>
              <a:ext cx="9593826" cy="388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02060"/>
                  </a:solidFill>
                </a:rPr>
                <a:t>Fig. Typical Sensor Node</a:t>
              </a:r>
            </a:p>
          </p:txBody>
        </p:sp>
      </p:grpSp>
      <p:grpSp>
        <p:nvGrpSpPr>
          <p:cNvPr id="9" name="Group 8">
            <a:extLst>
              <a:ext uri="{FF2B5EF4-FFF2-40B4-BE49-F238E27FC236}">
                <a16:creationId xmlns:a16="http://schemas.microsoft.com/office/drawing/2014/main" id="{B3F38ABD-896E-CF0F-6EE2-EE06F5962BF9}"/>
              </a:ext>
            </a:extLst>
          </p:cNvPr>
          <p:cNvGrpSpPr/>
          <p:nvPr/>
        </p:nvGrpSpPr>
        <p:grpSpPr>
          <a:xfrm>
            <a:off x="6955971" y="954866"/>
            <a:ext cx="4711232" cy="5402024"/>
            <a:chOff x="6955971" y="954866"/>
            <a:chExt cx="4711232" cy="5402024"/>
          </a:xfrm>
        </p:grpSpPr>
        <p:pic>
          <p:nvPicPr>
            <p:cNvPr id="7" name="Picture 6">
              <a:extLst>
                <a:ext uri="{FF2B5EF4-FFF2-40B4-BE49-F238E27FC236}">
                  <a16:creationId xmlns:a16="http://schemas.microsoft.com/office/drawing/2014/main" id="{D14DC609-4D0E-4F11-B279-FE7C22FB3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610" y="954866"/>
              <a:ext cx="3569593" cy="4948268"/>
            </a:xfrm>
            <a:prstGeom prst="rect">
              <a:avLst/>
            </a:prstGeom>
          </p:spPr>
        </p:pic>
        <p:sp>
          <p:nvSpPr>
            <p:cNvPr id="8" name="Rectangle 7">
              <a:extLst>
                <a:ext uri="{FF2B5EF4-FFF2-40B4-BE49-F238E27FC236}">
                  <a16:creationId xmlns:a16="http://schemas.microsoft.com/office/drawing/2014/main" id="{51868503-E433-DF19-B99F-AC19D241BF77}"/>
                </a:ext>
              </a:extLst>
            </p:cNvPr>
            <p:cNvSpPr/>
            <p:nvPr/>
          </p:nvSpPr>
          <p:spPr>
            <a:xfrm>
              <a:off x="6955971" y="5997730"/>
              <a:ext cx="4517571" cy="359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02060"/>
                  </a:solidFill>
                </a:rPr>
                <a:t>Fig. Body Area Networks</a:t>
              </a:r>
            </a:p>
          </p:txBody>
        </p:sp>
      </p:grpSp>
      <p:grpSp>
        <p:nvGrpSpPr>
          <p:cNvPr id="11" name="Group 10">
            <a:extLst>
              <a:ext uri="{FF2B5EF4-FFF2-40B4-BE49-F238E27FC236}">
                <a16:creationId xmlns:a16="http://schemas.microsoft.com/office/drawing/2014/main" id="{B376BC3C-365F-88B9-7BC9-D3EEFEFF1076}"/>
              </a:ext>
            </a:extLst>
          </p:cNvPr>
          <p:cNvGrpSpPr/>
          <p:nvPr/>
        </p:nvGrpSpPr>
        <p:grpSpPr>
          <a:xfrm>
            <a:off x="746760" y="3251223"/>
            <a:ext cx="6400230" cy="3216248"/>
            <a:chOff x="913085" y="3447533"/>
            <a:chExt cx="6042885" cy="3075247"/>
          </a:xfrm>
        </p:grpSpPr>
        <p:pic>
          <p:nvPicPr>
            <p:cNvPr id="1026" name="Picture 2">
              <a:extLst>
                <a:ext uri="{FF2B5EF4-FFF2-40B4-BE49-F238E27FC236}">
                  <a16:creationId xmlns:a16="http://schemas.microsoft.com/office/drawing/2014/main" id="{BCD04124-251F-7E73-1272-D6C2D6BF0D5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3086" y="3447533"/>
              <a:ext cx="5889648" cy="2776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A7BB4CA1-F268-82F3-94BD-835687CBE926}"/>
                </a:ext>
              </a:extLst>
            </p:cNvPr>
            <p:cNvSpPr/>
            <p:nvPr/>
          </p:nvSpPr>
          <p:spPr>
            <a:xfrm>
              <a:off x="913085" y="6256315"/>
              <a:ext cx="6042885" cy="266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02060"/>
                  </a:solidFill>
                </a:rPr>
                <a:t>Fig. Sensors in AVs</a:t>
              </a:r>
            </a:p>
          </p:txBody>
        </p:sp>
      </p:grpSp>
    </p:spTree>
    <p:extLst>
      <p:ext uri="{BB962C8B-B14F-4D97-AF65-F5344CB8AC3E}">
        <p14:creationId xmlns:p14="http://schemas.microsoft.com/office/powerpoint/2010/main" val="231809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Architecture (Contd.)</a:t>
            </a:r>
          </a:p>
        </p:txBody>
      </p:sp>
      <p:sp>
        <p:nvSpPr>
          <p:cNvPr id="7" name="TextBox 6">
            <a:extLst>
              <a:ext uri="{FF2B5EF4-FFF2-40B4-BE49-F238E27FC236}">
                <a16:creationId xmlns:a16="http://schemas.microsoft.com/office/drawing/2014/main" id="{12BC09B1-B503-95DF-E17C-66A858AD982E}"/>
              </a:ext>
            </a:extLst>
          </p:cNvPr>
          <p:cNvSpPr txBox="1"/>
          <p:nvPr/>
        </p:nvSpPr>
        <p:spPr>
          <a:xfrm>
            <a:off x="587477" y="1089191"/>
            <a:ext cx="11017046" cy="5001369"/>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300" dirty="0">
                <a:solidFill>
                  <a:srgbClr val="002060"/>
                </a:solidFill>
              </a:rPr>
              <a:t>Data Management Module (DMM) consists of the </a:t>
            </a:r>
            <a:r>
              <a:rPr lang="en-IN" sz="2300" dirty="0">
                <a:solidFill>
                  <a:srgbClr val="3333FF"/>
                </a:solidFill>
              </a:rPr>
              <a:t>Computational Devices and Storage Media</a:t>
            </a:r>
          </a:p>
          <a:p>
            <a:pPr marL="628650" lvl="1" indent="-274638" algn="just">
              <a:spcAft>
                <a:spcPts val="600"/>
              </a:spcAft>
              <a:buFont typeface="Arial" panose="020B0604020202020204" pitchFamily="34" charset="0"/>
              <a:buChar char="•"/>
            </a:pPr>
            <a:r>
              <a:rPr lang="en-IN" sz="2300" dirty="0">
                <a:solidFill>
                  <a:srgbClr val="002060"/>
                </a:solidFill>
              </a:rPr>
              <a:t>This provides </a:t>
            </a:r>
            <a:r>
              <a:rPr lang="en-IN" sz="2300" dirty="0">
                <a:solidFill>
                  <a:srgbClr val="3333FF"/>
                </a:solidFill>
              </a:rPr>
              <a:t>heterogeneous data </a:t>
            </a:r>
            <a:r>
              <a:rPr lang="en-IN" sz="2300" dirty="0">
                <a:solidFill>
                  <a:srgbClr val="002060"/>
                </a:solidFill>
              </a:rPr>
              <a:t>processing such as </a:t>
            </a:r>
            <a:r>
              <a:rPr lang="en-IN" sz="2300" dirty="0">
                <a:solidFill>
                  <a:srgbClr val="3333FF"/>
                </a:solidFill>
              </a:rPr>
              <a:t>Normalization, Noise Reduction, Data Storage and other Functions</a:t>
            </a:r>
          </a:p>
          <a:p>
            <a:pPr marL="628650" lvl="1" indent="-274638" algn="just">
              <a:spcAft>
                <a:spcPts val="600"/>
              </a:spcAft>
              <a:buFont typeface="Arial" panose="020B0604020202020204" pitchFamily="34" charset="0"/>
              <a:buChar char="•"/>
            </a:pPr>
            <a:r>
              <a:rPr lang="en-IN" sz="2300" dirty="0">
                <a:solidFill>
                  <a:srgbClr val="002060"/>
                </a:solidFill>
              </a:rPr>
              <a:t>DMM is </a:t>
            </a:r>
            <a:r>
              <a:rPr lang="en-IN" sz="2300" dirty="0">
                <a:solidFill>
                  <a:srgbClr val="3333FF"/>
                </a:solidFill>
              </a:rPr>
              <a:t>considered as the bridge between the dynamic environment and services as it is collecting the sensed data from sensors and forwards the data to service-aware modules (SAM) using Next-Generation Internet (NGI)</a:t>
            </a:r>
          </a:p>
          <a:p>
            <a:pPr marL="354013" lvl="1" indent="-354013" algn="just">
              <a:spcAft>
                <a:spcPts val="600"/>
              </a:spcAft>
              <a:buFont typeface="Wingdings" panose="05000000000000000000" pitchFamily="2" charset="2"/>
              <a:buChar char="§"/>
            </a:pPr>
            <a:r>
              <a:rPr lang="en-US" sz="2300" dirty="0">
                <a:solidFill>
                  <a:srgbClr val="002060"/>
                </a:solidFill>
              </a:rPr>
              <a:t>A common feature of the </a:t>
            </a:r>
            <a:r>
              <a:rPr lang="en-US" sz="2300" dirty="0">
                <a:solidFill>
                  <a:srgbClr val="3333FF"/>
                </a:solidFill>
              </a:rPr>
              <a:t>emerging NGI is the ability for applications to select the path, or paths, that their packets take between the source and destination</a:t>
            </a:r>
            <a:r>
              <a:rPr lang="en-US" sz="2300" dirty="0">
                <a:solidFill>
                  <a:srgbClr val="990033"/>
                </a:solidFill>
              </a:rPr>
              <a:t>. </a:t>
            </a:r>
            <a:r>
              <a:rPr lang="en-US" sz="2300" dirty="0">
                <a:solidFill>
                  <a:srgbClr val="002060"/>
                </a:solidFill>
              </a:rPr>
              <a:t>This dynamic nature of internet service is required for designing CPS</a:t>
            </a:r>
          </a:p>
          <a:p>
            <a:pPr marL="541338" lvl="1" indent="-187325" algn="just">
              <a:buFont typeface="Arial" panose="020B0604020202020204" pitchFamily="34" charset="0"/>
              <a:buChar char="•"/>
            </a:pPr>
            <a:r>
              <a:rPr lang="en-US" sz="2300" dirty="0">
                <a:solidFill>
                  <a:srgbClr val="002060"/>
                </a:solidFill>
              </a:rPr>
              <a:t>Unlike the current internet architecture, where </a:t>
            </a:r>
            <a:r>
              <a:rPr lang="en-US" sz="2300" dirty="0">
                <a:solidFill>
                  <a:srgbClr val="3333FF"/>
                </a:solidFill>
              </a:rPr>
              <a:t>routing protocols find a single (the best) path between a source and destination, future internet routing protocols will need to present applications with a choice of paths</a:t>
            </a:r>
            <a:endParaRPr lang="en-IN" sz="2300" dirty="0">
              <a:solidFill>
                <a:srgbClr val="3333FF"/>
              </a:solidFill>
            </a:endParaRPr>
          </a:p>
        </p:txBody>
      </p:sp>
    </p:spTree>
    <p:extLst>
      <p:ext uri="{BB962C8B-B14F-4D97-AF65-F5344CB8AC3E}">
        <p14:creationId xmlns:p14="http://schemas.microsoft.com/office/powerpoint/2010/main" val="4895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Architecture (Contd.)</a:t>
            </a:r>
          </a:p>
        </p:txBody>
      </p:sp>
      <p:sp>
        <p:nvSpPr>
          <p:cNvPr id="7" name="TextBox 6">
            <a:extLst>
              <a:ext uri="{FF2B5EF4-FFF2-40B4-BE49-F238E27FC236}">
                <a16:creationId xmlns:a16="http://schemas.microsoft.com/office/drawing/2014/main" id="{12BC09B1-B503-95DF-E17C-66A858AD982E}"/>
              </a:ext>
            </a:extLst>
          </p:cNvPr>
          <p:cNvSpPr txBox="1"/>
          <p:nvPr/>
        </p:nvSpPr>
        <p:spPr>
          <a:xfrm>
            <a:off x="587477" y="1305341"/>
            <a:ext cx="11017046" cy="4247317"/>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400" dirty="0">
                <a:solidFill>
                  <a:srgbClr val="002060"/>
                </a:solidFill>
              </a:rPr>
              <a:t>In the </a:t>
            </a:r>
            <a:r>
              <a:rPr lang="en-US" sz="2400" dirty="0">
                <a:solidFill>
                  <a:srgbClr val="3333FF"/>
                </a:solidFill>
              </a:rPr>
              <a:t>Application Module</a:t>
            </a:r>
          </a:p>
          <a:p>
            <a:pPr marL="628650" lvl="1" indent="-274638" algn="just">
              <a:spcAft>
                <a:spcPts val="600"/>
              </a:spcAft>
              <a:buFont typeface="Arial" panose="020B0604020202020204" pitchFamily="34" charset="0"/>
              <a:buChar char="•"/>
            </a:pPr>
            <a:r>
              <a:rPr lang="en-US" sz="2400" dirty="0">
                <a:solidFill>
                  <a:srgbClr val="002060"/>
                </a:solidFill>
              </a:rPr>
              <a:t>Several services are deployed and interact with the NGI Simultaneously, information is saved in a </a:t>
            </a:r>
            <a:r>
              <a:rPr lang="en-US" sz="2400" dirty="0">
                <a:solidFill>
                  <a:srgbClr val="3333FF"/>
                </a:solidFill>
              </a:rPr>
              <a:t>secure database for QoS support</a:t>
            </a:r>
          </a:p>
          <a:p>
            <a:pPr marL="628650" lvl="1" indent="-274638" algn="just">
              <a:spcAft>
                <a:spcPts val="600"/>
              </a:spcAft>
              <a:buFont typeface="Arial" panose="020B0604020202020204" pitchFamily="34" charset="0"/>
              <a:buChar char="•"/>
            </a:pPr>
            <a:r>
              <a:rPr lang="en-US" sz="2400" dirty="0">
                <a:solidFill>
                  <a:srgbClr val="002060"/>
                </a:solidFill>
              </a:rPr>
              <a:t>The database is </a:t>
            </a:r>
            <a:r>
              <a:rPr lang="en-US" sz="2400" dirty="0">
                <a:solidFill>
                  <a:srgbClr val="3333FF"/>
                </a:solidFill>
              </a:rPr>
              <a:t>stored locally and simultaneously on cloud platforms to keep data safe. </a:t>
            </a:r>
          </a:p>
          <a:p>
            <a:pPr marL="628650" lvl="1" indent="-274638" algn="just">
              <a:spcAft>
                <a:spcPts val="600"/>
              </a:spcAft>
              <a:buFont typeface="Arial" panose="020B0604020202020204" pitchFamily="34" charset="0"/>
              <a:buChar char="•"/>
            </a:pPr>
            <a:r>
              <a:rPr lang="en-US" sz="2400" dirty="0">
                <a:solidFill>
                  <a:srgbClr val="002060"/>
                </a:solidFill>
              </a:rPr>
              <a:t>We can use a concept of </a:t>
            </a:r>
            <a:r>
              <a:rPr lang="en-US" sz="2400" dirty="0">
                <a:solidFill>
                  <a:srgbClr val="3333FF"/>
                </a:solidFill>
              </a:rPr>
              <a:t>NoSQL</a:t>
            </a:r>
            <a:r>
              <a:rPr lang="en-US" sz="2400" dirty="0">
                <a:solidFill>
                  <a:srgbClr val="002060"/>
                </a:solidFill>
              </a:rPr>
              <a:t> for saving data </a:t>
            </a:r>
          </a:p>
          <a:p>
            <a:pPr marL="628650" lvl="1" indent="-274638" algn="just">
              <a:spcAft>
                <a:spcPts val="600"/>
              </a:spcAft>
              <a:buFont typeface="Arial" panose="020B0604020202020204" pitchFamily="34" charset="0"/>
              <a:buChar char="•"/>
            </a:pPr>
            <a:r>
              <a:rPr lang="en-US" sz="2400" dirty="0">
                <a:solidFill>
                  <a:srgbClr val="002060"/>
                </a:solidFill>
              </a:rPr>
              <a:t>NoSQL systems have a </a:t>
            </a:r>
            <a:r>
              <a:rPr lang="en-US" sz="2400" dirty="0">
                <a:solidFill>
                  <a:srgbClr val="3333FF"/>
                </a:solidFill>
              </a:rPr>
              <a:t>variety of different features</a:t>
            </a:r>
            <a:r>
              <a:rPr lang="en-US" sz="2400" dirty="0">
                <a:solidFill>
                  <a:srgbClr val="002060"/>
                </a:solidFill>
              </a:rPr>
              <a:t>, there are some common ones</a:t>
            </a:r>
          </a:p>
          <a:p>
            <a:pPr marL="628650" lvl="1" indent="-274638" algn="just">
              <a:spcAft>
                <a:spcPts val="600"/>
              </a:spcAft>
              <a:buFont typeface="Arial" panose="020B0604020202020204" pitchFamily="34" charset="0"/>
              <a:buChar char="•"/>
            </a:pPr>
            <a:r>
              <a:rPr lang="en-US" sz="2400" dirty="0">
                <a:solidFill>
                  <a:srgbClr val="002060"/>
                </a:solidFill>
              </a:rPr>
              <a:t>First, many NoSQL systems manage data that is </a:t>
            </a:r>
            <a:r>
              <a:rPr lang="en-US" sz="2400" dirty="0">
                <a:solidFill>
                  <a:srgbClr val="3333FF"/>
                </a:solidFill>
              </a:rPr>
              <a:t>distributed across multiple sites</a:t>
            </a:r>
          </a:p>
          <a:p>
            <a:pPr marL="628650" lvl="1" indent="-274638" algn="just">
              <a:spcAft>
                <a:spcPts val="600"/>
              </a:spcAft>
              <a:buFont typeface="Arial" panose="020B0604020202020204" pitchFamily="34" charset="0"/>
              <a:buChar char="•"/>
            </a:pPr>
            <a:r>
              <a:rPr lang="en-US" sz="2400" dirty="0">
                <a:solidFill>
                  <a:srgbClr val="002060"/>
                </a:solidFill>
              </a:rPr>
              <a:t>This saved </a:t>
            </a:r>
            <a:r>
              <a:rPr lang="en-US" sz="2400" dirty="0">
                <a:solidFill>
                  <a:srgbClr val="3333FF"/>
                </a:solidFill>
              </a:rPr>
              <a:t>data over the cloud system can be accessed from anywhere </a:t>
            </a:r>
            <a:r>
              <a:rPr lang="en-US" sz="2400" dirty="0">
                <a:solidFill>
                  <a:srgbClr val="002060"/>
                </a:solidFill>
              </a:rPr>
              <a:t>followed by authenticated access.</a:t>
            </a:r>
            <a:endParaRPr lang="en-IN" sz="2400" dirty="0">
              <a:solidFill>
                <a:srgbClr val="002060"/>
              </a:solidFill>
            </a:endParaRPr>
          </a:p>
        </p:txBody>
      </p:sp>
    </p:spTree>
    <p:extLst>
      <p:ext uri="{BB962C8B-B14F-4D97-AF65-F5344CB8AC3E}">
        <p14:creationId xmlns:p14="http://schemas.microsoft.com/office/powerpoint/2010/main" val="382897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Architecture (Contd.)</a:t>
            </a:r>
          </a:p>
        </p:txBody>
      </p:sp>
      <p:sp>
        <p:nvSpPr>
          <p:cNvPr id="7" name="TextBox 6">
            <a:extLst>
              <a:ext uri="{FF2B5EF4-FFF2-40B4-BE49-F238E27FC236}">
                <a16:creationId xmlns:a16="http://schemas.microsoft.com/office/drawing/2014/main" id="{12BC09B1-B503-95DF-E17C-66A858AD982E}"/>
              </a:ext>
            </a:extLst>
          </p:cNvPr>
          <p:cNvSpPr txBox="1"/>
          <p:nvPr/>
        </p:nvSpPr>
        <p:spPr>
          <a:xfrm>
            <a:off x="484607" y="855325"/>
            <a:ext cx="11017046" cy="1723549"/>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400" dirty="0">
                <a:solidFill>
                  <a:srgbClr val="002060"/>
                </a:solidFill>
              </a:rPr>
              <a:t>Actuators and the Sensing Modules are two different </a:t>
            </a:r>
            <a:r>
              <a:rPr lang="en-US" sz="2400" dirty="0">
                <a:solidFill>
                  <a:srgbClr val="3333FF"/>
                </a:solidFill>
              </a:rPr>
              <a:t>electronic devices </a:t>
            </a:r>
            <a:r>
              <a:rPr lang="en-US" sz="2400" dirty="0">
                <a:solidFill>
                  <a:srgbClr val="002060"/>
                </a:solidFill>
              </a:rPr>
              <a:t>which interact with the physical environment</a:t>
            </a:r>
          </a:p>
          <a:p>
            <a:pPr marL="342900" indent="-342900" algn="just">
              <a:spcAft>
                <a:spcPts val="600"/>
              </a:spcAft>
              <a:buFont typeface="Wingdings" panose="05000000000000000000" pitchFamily="2" charset="2"/>
              <a:buChar char="§"/>
            </a:pPr>
            <a:r>
              <a:rPr lang="en-US" sz="2400" dirty="0">
                <a:solidFill>
                  <a:srgbClr val="002060"/>
                </a:solidFill>
              </a:rPr>
              <a:t>The actuator may be a physical device, </a:t>
            </a:r>
            <a:r>
              <a:rPr lang="en-US" sz="2400" dirty="0">
                <a:solidFill>
                  <a:srgbClr val="3333FF"/>
                </a:solidFill>
              </a:rPr>
              <a:t>a car, a lamp or a watering pump</a:t>
            </a:r>
          </a:p>
          <a:p>
            <a:pPr marL="342900" indent="-342900" algn="just">
              <a:spcAft>
                <a:spcPts val="600"/>
              </a:spcAft>
              <a:buFont typeface="Wingdings" panose="05000000000000000000" pitchFamily="2" charset="2"/>
              <a:buChar char="§"/>
            </a:pPr>
            <a:r>
              <a:rPr lang="en-US" sz="2400" dirty="0">
                <a:solidFill>
                  <a:srgbClr val="002060"/>
                </a:solidFill>
              </a:rPr>
              <a:t>It receives the </a:t>
            </a:r>
            <a:r>
              <a:rPr lang="en-US" sz="2400" dirty="0">
                <a:solidFill>
                  <a:srgbClr val="3333FF"/>
                </a:solidFill>
              </a:rPr>
              <a:t>commands from the Application Module, and executes</a:t>
            </a:r>
            <a:endParaRPr lang="en-IN" sz="2400" dirty="0">
              <a:solidFill>
                <a:srgbClr val="3333FF"/>
              </a:solidFill>
            </a:endParaRPr>
          </a:p>
        </p:txBody>
      </p:sp>
    </p:spTree>
    <p:extLst>
      <p:ext uri="{BB962C8B-B14F-4D97-AF65-F5344CB8AC3E}">
        <p14:creationId xmlns:p14="http://schemas.microsoft.com/office/powerpoint/2010/main" val="1009508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Architecture (Contd.)</a:t>
            </a:r>
          </a:p>
        </p:txBody>
      </p:sp>
      <p:sp>
        <p:nvSpPr>
          <p:cNvPr id="4" name="TextBox 3">
            <a:extLst>
              <a:ext uri="{FF2B5EF4-FFF2-40B4-BE49-F238E27FC236}">
                <a16:creationId xmlns:a16="http://schemas.microsoft.com/office/drawing/2014/main" id="{9CAE1AC2-0895-576C-ED40-C7CBAB90D39D}"/>
              </a:ext>
            </a:extLst>
          </p:cNvPr>
          <p:cNvSpPr txBox="1"/>
          <p:nvPr/>
        </p:nvSpPr>
        <p:spPr>
          <a:xfrm>
            <a:off x="460744" y="1234227"/>
            <a:ext cx="11270511" cy="4539704"/>
          </a:xfrm>
          <a:prstGeom prst="rect">
            <a:avLst/>
          </a:prstGeom>
          <a:noFill/>
        </p:spPr>
        <p:txBody>
          <a:bodyPr wrap="square">
            <a:spAutoFit/>
          </a:bodyPr>
          <a:lstStyle/>
          <a:p>
            <a:pPr marL="342900" indent="-342900">
              <a:spcAft>
                <a:spcPts val="600"/>
              </a:spcAft>
              <a:buFont typeface="Wingdings" panose="05000000000000000000" pitchFamily="2" charset="2"/>
              <a:buChar char="§"/>
            </a:pPr>
            <a:r>
              <a:rPr lang="en-IN" sz="2400" dirty="0"/>
              <a:t>The security assurance part is </a:t>
            </a:r>
            <a:r>
              <a:rPr lang="en-IN" sz="2400" dirty="0">
                <a:solidFill>
                  <a:srgbClr val="3333FF"/>
                </a:solidFill>
              </a:rPr>
              <a:t>inherently important </a:t>
            </a:r>
            <a:r>
              <a:rPr lang="en-IN" sz="2400" dirty="0"/>
              <a:t>in a whole system, from the </a:t>
            </a:r>
            <a:r>
              <a:rPr lang="en-IN" sz="2400" dirty="0">
                <a:solidFill>
                  <a:srgbClr val="3333FF"/>
                </a:solidFill>
              </a:rPr>
              <a:t>Access Security, Data security to Device Security</a:t>
            </a:r>
          </a:p>
          <a:p>
            <a:pPr marL="342900" indent="-342900">
              <a:spcAft>
                <a:spcPts val="600"/>
              </a:spcAft>
              <a:buFont typeface="Wingdings" panose="05000000000000000000" pitchFamily="2" charset="2"/>
              <a:buChar char="§"/>
            </a:pPr>
            <a:r>
              <a:rPr lang="en-US" sz="2400" dirty="0"/>
              <a:t>Security of CPS can be divided into the following </a:t>
            </a:r>
            <a:r>
              <a:rPr lang="en-US" sz="2400" dirty="0">
                <a:solidFill>
                  <a:srgbClr val="3333FF"/>
                </a:solidFill>
              </a:rPr>
              <a:t>three phases</a:t>
            </a:r>
          </a:p>
          <a:p>
            <a:pPr marL="627063" lvl="1" indent="-265113" algn="just">
              <a:spcAft>
                <a:spcPts val="600"/>
              </a:spcAft>
              <a:buFont typeface="Arial" panose="020B0604020202020204" pitchFamily="34" charset="0"/>
              <a:buChar char="•"/>
            </a:pPr>
            <a:r>
              <a:rPr lang="en-US" sz="2400" dirty="0">
                <a:solidFill>
                  <a:srgbClr val="990033"/>
                </a:solidFill>
              </a:rPr>
              <a:t>Awareness Security: </a:t>
            </a:r>
            <a:r>
              <a:rPr lang="en-US" sz="2400" dirty="0"/>
              <a:t>which is to ensure the </a:t>
            </a:r>
            <a:r>
              <a:rPr lang="en-US" sz="2400" dirty="0">
                <a:solidFill>
                  <a:srgbClr val="3333FF"/>
                </a:solidFill>
              </a:rPr>
              <a:t>security and accuracy </a:t>
            </a:r>
            <a:r>
              <a:rPr lang="en-US" sz="2400" dirty="0"/>
              <a:t>of the information collected from the physical environment</a:t>
            </a:r>
          </a:p>
          <a:p>
            <a:pPr marL="627063" lvl="1" indent="-265113" algn="just">
              <a:spcAft>
                <a:spcPts val="600"/>
              </a:spcAft>
              <a:buFont typeface="Arial" panose="020B0604020202020204" pitchFamily="34" charset="0"/>
              <a:buChar char="•"/>
            </a:pPr>
            <a:r>
              <a:rPr lang="en-US" sz="2400" dirty="0">
                <a:solidFill>
                  <a:srgbClr val="990033"/>
                </a:solidFill>
              </a:rPr>
              <a:t>Transport security: </a:t>
            </a:r>
            <a:r>
              <a:rPr lang="en-US" sz="2400" dirty="0">
                <a:solidFill>
                  <a:srgbClr val="002060"/>
                </a:solidFill>
              </a:rPr>
              <a:t>which is to </a:t>
            </a:r>
            <a:r>
              <a:rPr lang="en-US" sz="2400" dirty="0">
                <a:solidFill>
                  <a:srgbClr val="3333FF"/>
                </a:solidFill>
              </a:rPr>
              <a:t>prevent the data from being destroyed during the transmission processes</a:t>
            </a:r>
          </a:p>
          <a:p>
            <a:pPr marL="627063" lvl="1" indent="-265113" algn="just">
              <a:spcAft>
                <a:spcPts val="600"/>
              </a:spcAft>
              <a:buFont typeface="Arial" panose="020B0604020202020204" pitchFamily="34" charset="0"/>
              <a:buChar char="•"/>
            </a:pPr>
            <a:r>
              <a:rPr lang="en-US" sz="2400" dirty="0">
                <a:solidFill>
                  <a:srgbClr val="990033"/>
                </a:solidFill>
              </a:rPr>
              <a:t>Physical Security:  </a:t>
            </a:r>
            <a:r>
              <a:rPr lang="en-US" sz="2400" dirty="0">
                <a:solidFill>
                  <a:srgbClr val="002060"/>
                </a:solidFill>
              </a:rPr>
              <a:t>such as </a:t>
            </a:r>
            <a:r>
              <a:rPr lang="en-US" sz="2400" dirty="0">
                <a:solidFill>
                  <a:srgbClr val="3333FF"/>
                </a:solidFill>
              </a:rPr>
              <a:t>safety procedures in servers or workstations</a:t>
            </a:r>
          </a:p>
          <a:p>
            <a:pPr marL="627063" lvl="1" indent="-265113" algn="just">
              <a:spcAft>
                <a:spcPts val="600"/>
              </a:spcAft>
              <a:buFont typeface="Arial" panose="020B0604020202020204" pitchFamily="34" charset="0"/>
              <a:buChar char="•"/>
            </a:pPr>
            <a:r>
              <a:rPr lang="en-US" sz="2400" dirty="0">
                <a:solidFill>
                  <a:srgbClr val="990033"/>
                </a:solidFill>
              </a:rPr>
              <a:t>Feedback Awareness: </a:t>
            </a:r>
            <a:r>
              <a:rPr lang="en-US" sz="2400" dirty="0">
                <a:solidFill>
                  <a:srgbClr val="002060"/>
                </a:solidFill>
              </a:rPr>
              <a:t>is one of the </a:t>
            </a:r>
            <a:r>
              <a:rPr lang="en-US" sz="2400" dirty="0">
                <a:solidFill>
                  <a:srgbClr val="3333FF"/>
                </a:solidFill>
              </a:rPr>
              <a:t>advanced level services </a:t>
            </a:r>
            <a:r>
              <a:rPr lang="en-US" sz="2400" dirty="0">
                <a:solidFill>
                  <a:srgbClr val="002060"/>
                </a:solidFill>
              </a:rPr>
              <a:t>to minimize the data processing by communication between sensor and actuator for executing required actions directly</a:t>
            </a:r>
            <a:endParaRPr lang="en-IN" sz="2400" dirty="0">
              <a:solidFill>
                <a:srgbClr val="002060"/>
              </a:solidFill>
            </a:endParaRPr>
          </a:p>
        </p:txBody>
      </p:sp>
    </p:spTree>
    <p:extLst>
      <p:ext uri="{BB962C8B-B14F-4D97-AF65-F5344CB8AC3E}">
        <p14:creationId xmlns:p14="http://schemas.microsoft.com/office/powerpoint/2010/main" val="63652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a:t>
            </a:r>
          </a:p>
        </p:txBody>
      </p:sp>
      <p:sp>
        <p:nvSpPr>
          <p:cNvPr id="5" name="TextBox 4">
            <a:extLst>
              <a:ext uri="{FF2B5EF4-FFF2-40B4-BE49-F238E27FC236}">
                <a16:creationId xmlns:a16="http://schemas.microsoft.com/office/drawing/2014/main" id="{5C4BA208-01D1-16F1-0513-53159C5DFF25}"/>
              </a:ext>
            </a:extLst>
          </p:cNvPr>
          <p:cNvSpPr txBox="1"/>
          <p:nvPr/>
        </p:nvSpPr>
        <p:spPr>
          <a:xfrm>
            <a:off x="838200" y="756758"/>
            <a:ext cx="10795000" cy="800219"/>
          </a:xfrm>
          <a:prstGeom prst="rect">
            <a:avLst/>
          </a:prstGeom>
          <a:noFill/>
        </p:spPr>
        <p:txBody>
          <a:bodyPr wrap="square">
            <a:spAutoFit/>
          </a:bodyPr>
          <a:lstStyle/>
          <a:p>
            <a:pPr marL="342900" indent="-342900" algn="just">
              <a:buFont typeface="Wingdings" panose="05000000000000000000" pitchFamily="2" charset="2"/>
              <a:buChar char="§"/>
            </a:pPr>
            <a:r>
              <a:rPr lang="en-IN" sz="2300" dirty="0">
                <a:solidFill>
                  <a:srgbClr val="002060"/>
                </a:solidFill>
              </a:rPr>
              <a:t>CPS can be used in a wide range of applications, including </a:t>
            </a:r>
            <a:r>
              <a:rPr lang="en-IN" sz="2300" dirty="0">
                <a:solidFill>
                  <a:srgbClr val="990033"/>
                </a:solidFill>
              </a:rPr>
              <a:t>Intelligent Transportation, Precision Agriculture, Health CPS, Water and Mine Monitoring, Aerospace and so on</a:t>
            </a:r>
          </a:p>
        </p:txBody>
      </p:sp>
      <p:grpSp>
        <p:nvGrpSpPr>
          <p:cNvPr id="12" name="Group 11">
            <a:extLst>
              <a:ext uri="{FF2B5EF4-FFF2-40B4-BE49-F238E27FC236}">
                <a16:creationId xmlns:a16="http://schemas.microsoft.com/office/drawing/2014/main" id="{0EB49C3A-7CAC-F889-7A13-CFC9EF7F38C9}"/>
              </a:ext>
            </a:extLst>
          </p:cNvPr>
          <p:cNvGrpSpPr/>
          <p:nvPr/>
        </p:nvGrpSpPr>
        <p:grpSpPr>
          <a:xfrm>
            <a:off x="3998547" y="1637234"/>
            <a:ext cx="4740710" cy="4769396"/>
            <a:chOff x="3998547" y="1701538"/>
            <a:chExt cx="4740710" cy="4769396"/>
          </a:xfrm>
        </p:grpSpPr>
        <p:grpSp>
          <p:nvGrpSpPr>
            <p:cNvPr id="9" name="Group 8">
              <a:extLst>
                <a:ext uri="{FF2B5EF4-FFF2-40B4-BE49-F238E27FC236}">
                  <a16:creationId xmlns:a16="http://schemas.microsoft.com/office/drawing/2014/main" id="{08298D61-1D74-E5A2-107C-425466669D3C}"/>
                </a:ext>
              </a:extLst>
            </p:cNvPr>
            <p:cNvGrpSpPr/>
            <p:nvPr/>
          </p:nvGrpSpPr>
          <p:grpSpPr>
            <a:xfrm>
              <a:off x="3998547" y="1701538"/>
              <a:ext cx="4740710" cy="4769396"/>
              <a:chOff x="3998547" y="1701538"/>
              <a:chExt cx="4740710" cy="4769396"/>
            </a:xfrm>
          </p:grpSpPr>
          <p:pic>
            <p:nvPicPr>
              <p:cNvPr id="7" name="Picture 6">
                <a:extLst>
                  <a:ext uri="{FF2B5EF4-FFF2-40B4-BE49-F238E27FC236}">
                    <a16:creationId xmlns:a16="http://schemas.microsoft.com/office/drawing/2014/main" id="{77B6128D-590A-CA48-9597-2E5EB963265F}"/>
                  </a:ext>
                </a:extLst>
              </p:cNvPr>
              <p:cNvPicPr>
                <a:picLocks noChangeAspect="1"/>
              </p:cNvPicPr>
              <p:nvPr/>
            </p:nvPicPr>
            <p:blipFill rotWithShape="1">
              <a:blip r:embed="rId2"/>
              <a:srcRect l="4820" t="1482" r="2651" b="1465"/>
              <a:stretch/>
            </p:blipFill>
            <p:spPr>
              <a:xfrm>
                <a:off x="3998547" y="1701538"/>
                <a:ext cx="4740710" cy="4482318"/>
              </a:xfrm>
              <a:prstGeom prst="rect">
                <a:avLst/>
              </a:prstGeom>
            </p:spPr>
          </p:pic>
          <p:sp>
            <p:nvSpPr>
              <p:cNvPr id="8" name="Rectangle 7">
                <a:extLst>
                  <a:ext uri="{FF2B5EF4-FFF2-40B4-BE49-F238E27FC236}">
                    <a16:creationId xmlns:a16="http://schemas.microsoft.com/office/drawing/2014/main" id="{B90F61EB-ECB9-A4B6-F51F-AA3159F6F33A}"/>
                  </a:ext>
                </a:extLst>
              </p:cNvPr>
              <p:cNvSpPr/>
              <p:nvPr/>
            </p:nvSpPr>
            <p:spPr>
              <a:xfrm>
                <a:off x="4986669" y="6228432"/>
                <a:ext cx="2764465" cy="242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02060"/>
                    </a:solidFill>
                  </a:rPr>
                  <a:t>Fig. Applications of CPS</a:t>
                </a:r>
              </a:p>
            </p:txBody>
          </p:sp>
        </p:grpSp>
        <p:sp>
          <p:nvSpPr>
            <p:cNvPr id="10" name="Oval 9">
              <a:extLst>
                <a:ext uri="{FF2B5EF4-FFF2-40B4-BE49-F238E27FC236}">
                  <a16:creationId xmlns:a16="http://schemas.microsoft.com/office/drawing/2014/main" id="{D45C816F-AC80-E842-F759-8741CE20B318}"/>
                </a:ext>
              </a:extLst>
            </p:cNvPr>
            <p:cNvSpPr/>
            <p:nvPr/>
          </p:nvSpPr>
          <p:spPr>
            <a:xfrm>
              <a:off x="5310539" y="2987418"/>
              <a:ext cx="2092253" cy="20733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002060"/>
                </a:solidFill>
              </a:endParaRPr>
            </a:p>
          </p:txBody>
        </p:sp>
        <p:sp>
          <p:nvSpPr>
            <p:cNvPr id="11" name="TextBox 10">
              <a:extLst>
                <a:ext uri="{FF2B5EF4-FFF2-40B4-BE49-F238E27FC236}">
                  <a16:creationId xmlns:a16="http://schemas.microsoft.com/office/drawing/2014/main" id="{902DDEA8-CFFE-F4C2-3374-B70469731D01}"/>
                </a:ext>
              </a:extLst>
            </p:cNvPr>
            <p:cNvSpPr txBox="1"/>
            <p:nvPr/>
          </p:nvSpPr>
          <p:spPr>
            <a:xfrm>
              <a:off x="5442265" y="3562428"/>
              <a:ext cx="1828800" cy="923330"/>
            </a:xfrm>
            <a:prstGeom prst="rect">
              <a:avLst/>
            </a:prstGeom>
            <a:noFill/>
          </p:spPr>
          <p:txBody>
            <a:bodyPr wrap="square" rtlCol="0">
              <a:spAutoFit/>
            </a:bodyPr>
            <a:lstStyle/>
            <a:p>
              <a:pPr algn="ctr"/>
              <a:r>
                <a:rPr lang="en-IN" b="1" dirty="0">
                  <a:solidFill>
                    <a:srgbClr val="002060"/>
                  </a:solidFill>
                </a:rPr>
                <a:t>Applications of Cyber-Physical Systems</a:t>
              </a:r>
            </a:p>
          </p:txBody>
        </p:sp>
      </p:grpSp>
    </p:spTree>
    <p:extLst>
      <p:ext uri="{BB962C8B-B14F-4D97-AF65-F5344CB8AC3E}">
        <p14:creationId xmlns:p14="http://schemas.microsoft.com/office/powerpoint/2010/main" val="896981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(Contd.)</a:t>
            </a:r>
          </a:p>
        </p:txBody>
      </p:sp>
      <p:sp>
        <p:nvSpPr>
          <p:cNvPr id="5" name="TextBox 4">
            <a:extLst>
              <a:ext uri="{FF2B5EF4-FFF2-40B4-BE49-F238E27FC236}">
                <a16:creationId xmlns:a16="http://schemas.microsoft.com/office/drawing/2014/main" id="{B44A02AD-6433-EE4B-0B47-27EBA4B66B1F}"/>
              </a:ext>
            </a:extLst>
          </p:cNvPr>
          <p:cNvSpPr txBox="1"/>
          <p:nvPr/>
        </p:nvSpPr>
        <p:spPr>
          <a:xfrm>
            <a:off x="533400" y="794858"/>
            <a:ext cx="10795000" cy="446276"/>
          </a:xfrm>
          <a:prstGeom prst="rect">
            <a:avLst/>
          </a:prstGeom>
          <a:noFill/>
        </p:spPr>
        <p:txBody>
          <a:bodyPr wrap="square">
            <a:spAutoFit/>
          </a:bodyPr>
          <a:lstStyle/>
          <a:p>
            <a:r>
              <a:rPr lang="en-IN" sz="2300" b="1" dirty="0">
                <a:solidFill>
                  <a:srgbClr val="FF0066"/>
                </a:solidFill>
              </a:rPr>
              <a:t>CPS for Vehicular Environments</a:t>
            </a:r>
          </a:p>
        </p:txBody>
      </p:sp>
      <p:sp>
        <p:nvSpPr>
          <p:cNvPr id="7" name="TextBox 6">
            <a:extLst>
              <a:ext uri="{FF2B5EF4-FFF2-40B4-BE49-F238E27FC236}">
                <a16:creationId xmlns:a16="http://schemas.microsoft.com/office/drawing/2014/main" id="{6E713A65-73F8-B928-A46F-FD1706817702}"/>
              </a:ext>
            </a:extLst>
          </p:cNvPr>
          <p:cNvSpPr txBox="1"/>
          <p:nvPr/>
        </p:nvSpPr>
        <p:spPr>
          <a:xfrm>
            <a:off x="558800" y="1304634"/>
            <a:ext cx="11074400" cy="5078313"/>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300" dirty="0">
                <a:solidFill>
                  <a:srgbClr val="002060"/>
                </a:solidFill>
              </a:rPr>
              <a:t>The </a:t>
            </a:r>
            <a:r>
              <a:rPr lang="en-IN" sz="2300" dirty="0">
                <a:solidFill>
                  <a:srgbClr val="3333FF"/>
                </a:solidFill>
              </a:rPr>
              <a:t>rapid increase in the number of the vehicles on the roads brings several challenges</a:t>
            </a:r>
            <a:r>
              <a:rPr lang="en-IN" sz="2300" dirty="0">
                <a:solidFill>
                  <a:srgbClr val="002060"/>
                </a:solidFill>
              </a:rPr>
              <a:t> </a:t>
            </a:r>
          </a:p>
          <a:p>
            <a:pPr marL="628650" lvl="1" indent="-274638" algn="just">
              <a:spcAft>
                <a:spcPts val="600"/>
              </a:spcAft>
              <a:buFont typeface="Arial" panose="020B0604020202020204" pitchFamily="34" charset="0"/>
              <a:buChar char="•"/>
            </a:pPr>
            <a:r>
              <a:rPr lang="en-IN" sz="2300" dirty="0">
                <a:solidFill>
                  <a:srgbClr val="990033"/>
                </a:solidFill>
              </a:rPr>
              <a:t>Air pollution, traffic congestion, safety issues. Therefore, much effort is required to improve the driver’s experience and road safety</a:t>
            </a:r>
          </a:p>
          <a:p>
            <a:pPr marL="342900" indent="-342900" algn="just">
              <a:spcAft>
                <a:spcPts val="600"/>
              </a:spcAft>
              <a:buFont typeface="Wingdings" panose="05000000000000000000" pitchFamily="2" charset="2"/>
              <a:buChar char="§"/>
            </a:pPr>
            <a:r>
              <a:rPr lang="en-IN" sz="2300" dirty="0">
                <a:solidFill>
                  <a:srgbClr val="002060"/>
                </a:solidFill>
              </a:rPr>
              <a:t>It is expected that soon</a:t>
            </a:r>
          </a:p>
          <a:p>
            <a:pPr marL="800100" lvl="1" indent="-342900" algn="just">
              <a:spcAft>
                <a:spcPts val="600"/>
              </a:spcAft>
              <a:buFont typeface="Wingdings" panose="05000000000000000000" pitchFamily="2" charset="2"/>
              <a:buChar char="§"/>
            </a:pPr>
            <a:r>
              <a:rPr lang="en-IN" sz="2300" dirty="0">
                <a:solidFill>
                  <a:srgbClr val="990033"/>
                </a:solidFill>
              </a:rPr>
              <a:t>Roads will be significantly aided by the next-generation intelligent vehicle with the support of an Intelligent Transportation System (ITS), inter-vehicle sensing and advanced computing. </a:t>
            </a:r>
          </a:p>
          <a:p>
            <a:pPr marL="342900" indent="-342900" algn="just">
              <a:spcAft>
                <a:spcPts val="600"/>
              </a:spcAft>
              <a:buFont typeface="Wingdings" panose="05000000000000000000" pitchFamily="2" charset="2"/>
              <a:buChar char="§"/>
            </a:pPr>
            <a:r>
              <a:rPr lang="en-IN" sz="2300" dirty="0">
                <a:solidFill>
                  <a:srgbClr val="002060"/>
                </a:solidFill>
              </a:rPr>
              <a:t>The </a:t>
            </a:r>
            <a:r>
              <a:rPr lang="en-IN" sz="2300" dirty="0">
                <a:solidFill>
                  <a:srgbClr val="3333FF"/>
                </a:solidFill>
              </a:rPr>
              <a:t>technologies like ITS, inter-vehicle sensing, and advanced computing </a:t>
            </a:r>
            <a:r>
              <a:rPr lang="en-IN" sz="2300" dirty="0">
                <a:solidFill>
                  <a:srgbClr val="002060"/>
                </a:solidFill>
              </a:rPr>
              <a:t>will be widely used to provide </a:t>
            </a:r>
            <a:r>
              <a:rPr lang="en-IN" sz="2300" dirty="0">
                <a:solidFill>
                  <a:srgbClr val="3333FF"/>
                </a:solidFill>
              </a:rPr>
              <a:t>protected air traffic, a secured railway traveling experience and automatic car control for safety throughput</a:t>
            </a:r>
          </a:p>
          <a:p>
            <a:pPr marL="342900" indent="-342900" algn="just">
              <a:spcAft>
                <a:spcPts val="600"/>
              </a:spcAft>
              <a:buFont typeface="Wingdings" panose="05000000000000000000" pitchFamily="2" charset="2"/>
              <a:buChar char="§"/>
            </a:pPr>
            <a:r>
              <a:rPr lang="en-US" sz="2300" dirty="0">
                <a:solidFill>
                  <a:srgbClr val="002060"/>
                </a:solidFill>
              </a:rPr>
              <a:t>Similarly, </a:t>
            </a:r>
            <a:r>
              <a:rPr lang="en-US" sz="2300" dirty="0">
                <a:solidFill>
                  <a:srgbClr val="3333FF"/>
                </a:solidFill>
              </a:rPr>
              <a:t>other applications for CPS include the Vehicular CPS (VCPS), which is not a new concept</a:t>
            </a:r>
            <a:r>
              <a:rPr lang="en-US" sz="2300" dirty="0">
                <a:solidFill>
                  <a:srgbClr val="002060"/>
                </a:solidFill>
              </a:rPr>
              <a:t>. For instance, </a:t>
            </a:r>
            <a:r>
              <a:rPr lang="en-US" sz="2300" dirty="0">
                <a:solidFill>
                  <a:srgbClr val="3333FF"/>
                </a:solidFill>
              </a:rPr>
              <a:t>VCPS may refer to a wide range of Transportation Management Systems that are highly integrated and should be highly accurate, real-time and efficient</a:t>
            </a:r>
          </a:p>
        </p:txBody>
      </p:sp>
    </p:spTree>
    <p:extLst>
      <p:ext uri="{BB962C8B-B14F-4D97-AF65-F5344CB8AC3E}">
        <p14:creationId xmlns:p14="http://schemas.microsoft.com/office/powerpoint/2010/main" val="4141507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(Contd.)</a:t>
            </a:r>
          </a:p>
        </p:txBody>
      </p:sp>
      <p:sp>
        <p:nvSpPr>
          <p:cNvPr id="5" name="TextBox 4">
            <a:extLst>
              <a:ext uri="{FF2B5EF4-FFF2-40B4-BE49-F238E27FC236}">
                <a16:creationId xmlns:a16="http://schemas.microsoft.com/office/drawing/2014/main" id="{B44A02AD-6433-EE4B-0B47-27EBA4B66B1F}"/>
              </a:ext>
            </a:extLst>
          </p:cNvPr>
          <p:cNvSpPr txBox="1"/>
          <p:nvPr/>
        </p:nvSpPr>
        <p:spPr>
          <a:xfrm>
            <a:off x="558800" y="838261"/>
            <a:ext cx="10795000" cy="446276"/>
          </a:xfrm>
          <a:prstGeom prst="rect">
            <a:avLst/>
          </a:prstGeom>
          <a:noFill/>
        </p:spPr>
        <p:txBody>
          <a:bodyPr wrap="square">
            <a:spAutoFit/>
          </a:bodyPr>
          <a:lstStyle/>
          <a:p>
            <a:r>
              <a:rPr lang="en-IN" sz="2300" b="1" dirty="0">
                <a:solidFill>
                  <a:srgbClr val="FF0066"/>
                </a:solidFill>
              </a:rPr>
              <a:t>CPS for Vehicular Environments</a:t>
            </a:r>
          </a:p>
        </p:txBody>
      </p:sp>
      <p:sp>
        <p:nvSpPr>
          <p:cNvPr id="7" name="TextBox 6">
            <a:extLst>
              <a:ext uri="{FF2B5EF4-FFF2-40B4-BE49-F238E27FC236}">
                <a16:creationId xmlns:a16="http://schemas.microsoft.com/office/drawing/2014/main" id="{6E713A65-73F8-B928-A46F-FD1706817702}"/>
              </a:ext>
            </a:extLst>
          </p:cNvPr>
          <p:cNvSpPr txBox="1"/>
          <p:nvPr/>
        </p:nvSpPr>
        <p:spPr>
          <a:xfrm>
            <a:off x="558800" y="1366040"/>
            <a:ext cx="11074400" cy="4755148"/>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400" dirty="0">
                <a:solidFill>
                  <a:srgbClr val="002060"/>
                </a:solidFill>
              </a:rPr>
              <a:t>Due to modern </a:t>
            </a:r>
            <a:r>
              <a:rPr lang="en-US" sz="2400" dirty="0">
                <a:solidFill>
                  <a:srgbClr val="3333FF"/>
                </a:solidFill>
              </a:rPr>
              <a:t>computing technologies such as electronic circuits, sensors, computers and wireless networks, traditional transport modules are becoming more intelligent and effective</a:t>
            </a:r>
          </a:p>
          <a:p>
            <a:pPr marL="342900" indent="-342900" algn="just">
              <a:spcAft>
                <a:spcPts val="600"/>
              </a:spcAft>
              <a:buClr>
                <a:srgbClr val="002060"/>
              </a:buClr>
              <a:buFont typeface="Wingdings" panose="05000000000000000000" pitchFamily="2" charset="2"/>
              <a:buChar char="§"/>
            </a:pPr>
            <a:r>
              <a:rPr lang="en-US" sz="2400" dirty="0">
                <a:solidFill>
                  <a:srgbClr val="3333FF"/>
                </a:solidFill>
              </a:rPr>
              <a:t>NAHSC (National Automated Highway System Consortium) </a:t>
            </a:r>
            <a:r>
              <a:rPr lang="en-US" sz="2400" dirty="0">
                <a:solidFill>
                  <a:srgbClr val="002060"/>
                </a:solidFill>
              </a:rPr>
              <a:t>is studying and developing an independent high-speed system known as </a:t>
            </a:r>
            <a:r>
              <a:rPr lang="en-US" sz="2400" dirty="0">
                <a:solidFill>
                  <a:srgbClr val="3333FF"/>
                </a:solidFill>
              </a:rPr>
              <a:t>AHS (Automated Highway System), whose aim is to achieve more intelligent and secure traffic.</a:t>
            </a:r>
          </a:p>
          <a:p>
            <a:pPr marL="342900" indent="-342900" algn="just">
              <a:spcAft>
                <a:spcPts val="600"/>
              </a:spcAft>
              <a:buClr>
                <a:srgbClr val="002060"/>
              </a:buClr>
              <a:buFont typeface="Wingdings" panose="05000000000000000000" pitchFamily="2" charset="2"/>
              <a:buChar char="§"/>
            </a:pPr>
            <a:r>
              <a:rPr lang="en-US" sz="2400" dirty="0">
                <a:solidFill>
                  <a:srgbClr val="002060"/>
                </a:solidFill>
              </a:rPr>
              <a:t>American National Science Foundation (NSF) </a:t>
            </a:r>
            <a:r>
              <a:rPr lang="en-US" sz="2400" dirty="0">
                <a:solidFill>
                  <a:srgbClr val="3333FF"/>
                </a:solidFill>
              </a:rPr>
              <a:t>projects is </a:t>
            </a:r>
            <a:r>
              <a:rPr lang="en-US" sz="2400" dirty="0" err="1">
                <a:solidFill>
                  <a:srgbClr val="3333FF"/>
                </a:solidFill>
              </a:rPr>
              <a:t>CarTel</a:t>
            </a:r>
            <a:r>
              <a:rPr lang="en-US" sz="2400" dirty="0">
                <a:solidFill>
                  <a:srgbClr val="3333FF"/>
                </a:solidFill>
              </a:rPr>
              <a:t>, originally developed by MIT. The main objective of the </a:t>
            </a:r>
            <a:r>
              <a:rPr lang="en-US" sz="2400" dirty="0" err="1">
                <a:solidFill>
                  <a:srgbClr val="3333FF"/>
                </a:solidFill>
              </a:rPr>
              <a:t>CarTel</a:t>
            </a:r>
            <a:r>
              <a:rPr lang="en-US" sz="2400" dirty="0">
                <a:solidFill>
                  <a:srgbClr val="3333FF"/>
                </a:solidFill>
              </a:rPr>
              <a:t> project is to combine sensing and mobile computing via wireless networking</a:t>
            </a:r>
          </a:p>
          <a:p>
            <a:pPr marL="342900" indent="-342900" algn="just">
              <a:spcAft>
                <a:spcPts val="600"/>
              </a:spcAft>
              <a:buClr>
                <a:srgbClr val="002060"/>
              </a:buClr>
              <a:buFont typeface="Wingdings" panose="05000000000000000000" pitchFamily="2" charset="2"/>
              <a:buChar char="§"/>
            </a:pPr>
            <a:r>
              <a:rPr lang="en-US" sz="2400" dirty="0">
                <a:solidFill>
                  <a:srgbClr val="002060"/>
                </a:solidFill>
              </a:rPr>
              <a:t>Moreover, the </a:t>
            </a:r>
            <a:r>
              <a:rPr lang="en-US" sz="2400" dirty="0" err="1">
                <a:solidFill>
                  <a:srgbClr val="3333FF"/>
                </a:solidFill>
              </a:rPr>
              <a:t>CarTel</a:t>
            </a:r>
            <a:r>
              <a:rPr lang="en-US" sz="2400" dirty="0">
                <a:solidFill>
                  <a:srgbClr val="990033"/>
                </a:solidFill>
              </a:rPr>
              <a:t> </a:t>
            </a:r>
            <a:r>
              <a:rPr lang="en-US" sz="2400" dirty="0">
                <a:solidFill>
                  <a:srgbClr val="002060"/>
                </a:solidFill>
              </a:rPr>
              <a:t>project supports applications designed for easy </a:t>
            </a:r>
            <a:r>
              <a:rPr lang="en-US" sz="2400" dirty="0">
                <a:solidFill>
                  <a:srgbClr val="3333FF"/>
                </a:solidFill>
              </a:rPr>
              <a:t>data collection, data processing, delivery, data analyzing and its visualization from sensors located on/ in vehicle units</a:t>
            </a:r>
            <a:endParaRPr lang="en-IN" sz="2400" dirty="0">
              <a:solidFill>
                <a:srgbClr val="3333FF"/>
              </a:solidFill>
            </a:endParaRPr>
          </a:p>
        </p:txBody>
      </p:sp>
    </p:spTree>
    <p:extLst>
      <p:ext uri="{BB962C8B-B14F-4D97-AF65-F5344CB8AC3E}">
        <p14:creationId xmlns:p14="http://schemas.microsoft.com/office/powerpoint/2010/main" val="3560764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(Contd.)</a:t>
            </a:r>
          </a:p>
        </p:txBody>
      </p:sp>
      <p:sp>
        <p:nvSpPr>
          <p:cNvPr id="5" name="TextBox 4">
            <a:extLst>
              <a:ext uri="{FF2B5EF4-FFF2-40B4-BE49-F238E27FC236}">
                <a16:creationId xmlns:a16="http://schemas.microsoft.com/office/drawing/2014/main" id="{B44A02AD-6433-EE4B-0B47-27EBA4B66B1F}"/>
              </a:ext>
            </a:extLst>
          </p:cNvPr>
          <p:cNvSpPr txBox="1"/>
          <p:nvPr/>
        </p:nvSpPr>
        <p:spPr>
          <a:xfrm>
            <a:off x="678668" y="846611"/>
            <a:ext cx="10795000"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Vehicular Environments</a:t>
            </a:r>
          </a:p>
        </p:txBody>
      </p:sp>
      <p:grpSp>
        <p:nvGrpSpPr>
          <p:cNvPr id="18" name="Group 17">
            <a:extLst>
              <a:ext uri="{FF2B5EF4-FFF2-40B4-BE49-F238E27FC236}">
                <a16:creationId xmlns:a16="http://schemas.microsoft.com/office/drawing/2014/main" id="{91420BF7-4348-75BA-5F4C-A26A60C382DB}"/>
              </a:ext>
            </a:extLst>
          </p:cNvPr>
          <p:cNvGrpSpPr/>
          <p:nvPr/>
        </p:nvGrpSpPr>
        <p:grpSpPr>
          <a:xfrm>
            <a:off x="990747" y="1310422"/>
            <a:ext cx="10210506" cy="5144293"/>
            <a:chOff x="838200" y="1016864"/>
            <a:chExt cx="10795000" cy="5546351"/>
          </a:xfrm>
        </p:grpSpPr>
        <p:grpSp>
          <p:nvGrpSpPr>
            <p:cNvPr id="13" name="Group 12">
              <a:extLst>
                <a:ext uri="{FF2B5EF4-FFF2-40B4-BE49-F238E27FC236}">
                  <a16:creationId xmlns:a16="http://schemas.microsoft.com/office/drawing/2014/main" id="{3653824D-D936-ECCA-2553-842A80B4DA25}"/>
                </a:ext>
              </a:extLst>
            </p:cNvPr>
            <p:cNvGrpSpPr/>
            <p:nvPr/>
          </p:nvGrpSpPr>
          <p:grpSpPr>
            <a:xfrm>
              <a:off x="838200" y="1127051"/>
              <a:ext cx="10795000" cy="5401339"/>
              <a:chOff x="838200" y="1127051"/>
              <a:chExt cx="10795000" cy="5401339"/>
            </a:xfrm>
          </p:grpSpPr>
          <p:pic>
            <p:nvPicPr>
              <p:cNvPr id="11" name="Picture 10">
                <a:extLst>
                  <a:ext uri="{FF2B5EF4-FFF2-40B4-BE49-F238E27FC236}">
                    <a16:creationId xmlns:a16="http://schemas.microsoft.com/office/drawing/2014/main" id="{777E2A20-6FBB-5411-34B3-CFF193D2E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27051"/>
                <a:ext cx="10795000" cy="5401339"/>
              </a:xfrm>
              <a:prstGeom prst="rect">
                <a:avLst/>
              </a:prstGeom>
            </p:spPr>
          </p:pic>
          <p:sp>
            <p:nvSpPr>
              <p:cNvPr id="12" name="Rectangle 11">
                <a:extLst>
                  <a:ext uri="{FF2B5EF4-FFF2-40B4-BE49-F238E27FC236}">
                    <a16:creationId xmlns:a16="http://schemas.microsoft.com/office/drawing/2014/main" id="{41443D5C-AE00-903F-F9DA-EA465F78962B}"/>
                  </a:ext>
                </a:extLst>
              </p:cNvPr>
              <p:cNvSpPr/>
              <p:nvPr/>
            </p:nvSpPr>
            <p:spPr>
              <a:xfrm>
                <a:off x="4178595" y="5103628"/>
                <a:ext cx="4125433" cy="22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a:extLst>
                <a:ext uri="{FF2B5EF4-FFF2-40B4-BE49-F238E27FC236}">
                  <a16:creationId xmlns:a16="http://schemas.microsoft.com/office/drawing/2014/main" id="{8A5DFF91-90B8-081D-B079-EE9EC8CE8E29}"/>
                </a:ext>
              </a:extLst>
            </p:cNvPr>
            <p:cNvSpPr txBox="1"/>
            <p:nvPr/>
          </p:nvSpPr>
          <p:spPr>
            <a:xfrm>
              <a:off x="5144386" y="6165017"/>
              <a:ext cx="1903228" cy="398198"/>
            </a:xfrm>
            <a:prstGeom prst="rect">
              <a:avLst/>
            </a:prstGeom>
            <a:solidFill>
              <a:schemeClr val="bg1"/>
            </a:solidFill>
          </p:spPr>
          <p:txBody>
            <a:bodyPr wrap="square" rtlCol="0">
              <a:spAutoFit/>
            </a:bodyPr>
            <a:lstStyle/>
            <a:p>
              <a:pPr algn="ctr"/>
              <a:r>
                <a:rPr lang="en-IN" b="1" dirty="0">
                  <a:solidFill>
                    <a:srgbClr val="3333FF"/>
                  </a:solidFill>
                </a:rPr>
                <a:t>Computation</a:t>
              </a:r>
            </a:p>
          </p:txBody>
        </p:sp>
        <p:sp>
          <p:nvSpPr>
            <p:cNvPr id="15" name="TextBox 14">
              <a:extLst>
                <a:ext uri="{FF2B5EF4-FFF2-40B4-BE49-F238E27FC236}">
                  <a16:creationId xmlns:a16="http://schemas.microsoft.com/office/drawing/2014/main" id="{F16CF16D-F7F7-DC77-0298-DB7B463CF5F6}"/>
                </a:ext>
              </a:extLst>
            </p:cNvPr>
            <p:cNvSpPr txBox="1"/>
            <p:nvPr/>
          </p:nvSpPr>
          <p:spPr>
            <a:xfrm>
              <a:off x="8898453" y="1016864"/>
              <a:ext cx="1903228" cy="398197"/>
            </a:xfrm>
            <a:prstGeom prst="rect">
              <a:avLst/>
            </a:prstGeom>
            <a:noFill/>
          </p:spPr>
          <p:txBody>
            <a:bodyPr wrap="square" rtlCol="0">
              <a:spAutoFit/>
            </a:bodyPr>
            <a:lstStyle/>
            <a:p>
              <a:pPr algn="ctr"/>
              <a:r>
                <a:rPr lang="en-IN" b="1" dirty="0">
                  <a:solidFill>
                    <a:srgbClr val="002060"/>
                  </a:solidFill>
                </a:rPr>
                <a:t>Physical Process</a:t>
              </a:r>
            </a:p>
          </p:txBody>
        </p:sp>
        <p:sp>
          <p:nvSpPr>
            <p:cNvPr id="16" name="TextBox 15">
              <a:extLst>
                <a:ext uri="{FF2B5EF4-FFF2-40B4-BE49-F238E27FC236}">
                  <a16:creationId xmlns:a16="http://schemas.microsoft.com/office/drawing/2014/main" id="{971ABACA-A2A9-F4E1-CB4A-B9D864D54410}"/>
                </a:ext>
              </a:extLst>
            </p:cNvPr>
            <p:cNvSpPr txBox="1"/>
            <p:nvPr/>
          </p:nvSpPr>
          <p:spPr>
            <a:xfrm>
              <a:off x="5156470" y="2138584"/>
              <a:ext cx="1903228" cy="398198"/>
            </a:xfrm>
            <a:prstGeom prst="rect">
              <a:avLst/>
            </a:prstGeom>
            <a:noFill/>
          </p:spPr>
          <p:txBody>
            <a:bodyPr wrap="square" rtlCol="0">
              <a:spAutoFit/>
            </a:bodyPr>
            <a:lstStyle/>
            <a:p>
              <a:pPr algn="ctr"/>
              <a:r>
                <a:rPr lang="en-IN" b="1" dirty="0">
                  <a:solidFill>
                    <a:srgbClr val="002060"/>
                  </a:solidFill>
                </a:rPr>
                <a:t>Communication</a:t>
              </a:r>
            </a:p>
          </p:txBody>
        </p:sp>
        <p:sp>
          <p:nvSpPr>
            <p:cNvPr id="17" name="TextBox 16">
              <a:extLst>
                <a:ext uri="{FF2B5EF4-FFF2-40B4-BE49-F238E27FC236}">
                  <a16:creationId xmlns:a16="http://schemas.microsoft.com/office/drawing/2014/main" id="{FD12AD64-2765-04C8-F5CB-4EDC07D43538}"/>
                </a:ext>
              </a:extLst>
            </p:cNvPr>
            <p:cNvSpPr txBox="1"/>
            <p:nvPr/>
          </p:nvSpPr>
          <p:spPr>
            <a:xfrm>
              <a:off x="1655134" y="1018367"/>
              <a:ext cx="1903228" cy="398197"/>
            </a:xfrm>
            <a:prstGeom prst="rect">
              <a:avLst/>
            </a:prstGeom>
            <a:noFill/>
          </p:spPr>
          <p:txBody>
            <a:bodyPr wrap="square" rtlCol="0">
              <a:spAutoFit/>
            </a:bodyPr>
            <a:lstStyle/>
            <a:p>
              <a:pPr algn="ctr"/>
              <a:r>
                <a:rPr lang="en-IN" b="1" dirty="0">
                  <a:solidFill>
                    <a:srgbClr val="002060"/>
                  </a:solidFill>
                </a:rPr>
                <a:t>Physical Process</a:t>
              </a:r>
            </a:p>
          </p:txBody>
        </p:sp>
      </p:grpSp>
    </p:spTree>
    <p:extLst>
      <p:ext uri="{BB962C8B-B14F-4D97-AF65-F5344CB8AC3E}">
        <p14:creationId xmlns:p14="http://schemas.microsoft.com/office/powerpoint/2010/main" val="2184595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(Contd.)</a:t>
            </a:r>
          </a:p>
        </p:txBody>
      </p:sp>
      <p:sp>
        <p:nvSpPr>
          <p:cNvPr id="5" name="TextBox 4">
            <a:extLst>
              <a:ext uri="{FF2B5EF4-FFF2-40B4-BE49-F238E27FC236}">
                <a16:creationId xmlns:a16="http://schemas.microsoft.com/office/drawing/2014/main" id="{B44A02AD-6433-EE4B-0B47-27EBA4B66B1F}"/>
              </a:ext>
            </a:extLst>
          </p:cNvPr>
          <p:cNvSpPr txBox="1"/>
          <p:nvPr/>
        </p:nvSpPr>
        <p:spPr>
          <a:xfrm>
            <a:off x="535940" y="804856"/>
            <a:ext cx="11087100"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Agriculture</a:t>
            </a:r>
          </a:p>
        </p:txBody>
      </p:sp>
      <p:sp>
        <p:nvSpPr>
          <p:cNvPr id="4" name="TextBox 3">
            <a:extLst>
              <a:ext uri="{FF2B5EF4-FFF2-40B4-BE49-F238E27FC236}">
                <a16:creationId xmlns:a16="http://schemas.microsoft.com/office/drawing/2014/main" id="{FE09D7A3-BF1F-8FCC-3F51-DB684DAEC52E}"/>
              </a:ext>
            </a:extLst>
          </p:cNvPr>
          <p:cNvSpPr txBox="1"/>
          <p:nvPr/>
        </p:nvSpPr>
        <p:spPr>
          <a:xfrm>
            <a:off x="524510" y="1317942"/>
            <a:ext cx="11087100" cy="5001369"/>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300" dirty="0">
                <a:solidFill>
                  <a:srgbClr val="002060"/>
                </a:solidFill>
              </a:rPr>
              <a:t>CPS plays a significant role in agricultural domain to </a:t>
            </a:r>
            <a:r>
              <a:rPr lang="en-IN" sz="2300" dirty="0">
                <a:solidFill>
                  <a:srgbClr val="3333FF"/>
                </a:solidFill>
              </a:rPr>
              <a:t>improve crop production and quality</a:t>
            </a:r>
          </a:p>
          <a:p>
            <a:pPr marL="342900" indent="-342900" algn="just">
              <a:spcAft>
                <a:spcPts val="600"/>
              </a:spcAft>
              <a:buFont typeface="Wingdings" panose="05000000000000000000" pitchFamily="2" charset="2"/>
              <a:buChar char="§"/>
            </a:pPr>
            <a:r>
              <a:rPr lang="en-IN" sz="2300" dirty="0">
                <a:solidFill>
                  <a:srgbClr val="002060"/>
                </a:solidFill>
              </a:rPr>
              <a:t>In addition, </a:t>
            </a:r>
            <a:r>
              <a:rPr lang="en-IN" sz="2300" dirty="0">
                <a:solidFill>
                  <a:srgbClr val="3333FF"/>
                </a:solidFill>
              </a:rPr>
              <a:t>human input has reduced,</a:t>
            </a:r>
            <a:r>
              <a:rPr lang="en-IN" sz="2300" dirty="0">
                <a:solidFill>
                  <a:srgbClr val="002060"/>
                </a:solidFill>
              </a:rPr>
              <a:t> and </a:t>
            </a:r>
            <a:r>
              <a:rPr lang="en-IN" sz="2300" dirty="0">
                <a:solidFill>
                  <a:srgbClr val="3333FF"/>
                </a:solidFill>
              </a:rPr>
              <a:t>currently numerous experimental studies are illustrating </a:t>
            </a:r>
            <a:r>
              <a:rPr lang="en-US" sz="2300" dirty="0">
                <a:solidFill>
                  <a:srgbClr val="3333FF"/>
                </a:solidFill>
              </a:rPr>
              <a:t>the benefits of WSNs </a:t>
            </a:r>
            <a:r>
              <a:rPr lang="en-US" sz="2300" dirty="0">
                <a:solidFill>
                  <a:srgbClr val="002060"/>
                </a:solidFill>
              </a:rPr>
              <a:t>in the agriculture sector</a:t>
            </a:r>
          </a:p>
          <a:p>
            <a:pPr marL="342900" indent="-342900" algn="just">
              <a:spcAft>
                <a:spcPts val="600"/>
              </a:spcAft>
              <a:buFont typeface="Wingdings" panose="05000000000000000000" pitchFamily="2" charset="2"/>
              <a:buChar char="§"/>
            </a:pPr>
            <a:r>
              <a:rPr lang="en-US" sz="2300" dirty="0">
                <a:solidFill>
                  <a:srgbClr val="002060"/>
                </a:solidFill>
              </a:rPr>
              <a:t>However, great accuracy in agriculture is demanded to meet the </a:t>
            </a:r>
            <a:r>
              <a:rPr lang="en-US" sz="2300" dirty="0">
                <a:solidFill>
                  <a:srgbClr val="3333FF"/>
                </a:solidFill>
              </a:rPr>
              <a:t>global demands of food consumption</a:t>
            </a:r>
          </a:p>
          <a:p>
            <a:pPr marL="342900" indent="-342900" algn="just">
              <a:spcAft>
                <a:spcPts val="600"/>
              </a:spcAft>
              <a:buFont typeface="Wingdings" panose="05000000000000000000" pitchFamily="2" charset="2"/>
              <a:buChar char="§"/>
            </a:pPr>
            <a:r>
              <a:rPr lang="en-US" sz="2300" dirty="0">
                <a:solidFill>
                  <a:srgbClr val="002060"/>
                </a:solidFill>
              </a:rPr>
              <a:t>The main goal of achieving accuracy in agriculture is to </a:t>
            </a:r>
            <a:r>
              <a:rPr lang="en-US" sz="2300" dirty="0">
                <a:solidFill>
                  <a:srgbClr val="3333FF"/>
                </a:solidFill>
              </a:rPr>
              <a:t>reduce wastage during the entire agricultural cycle </a:t>
            </a:r>
            <a:r>
              <a:rPr lang="en-US" sz="2300" dirty="0">
                <a:solidFill>
                  <a:srgbClr val="002060"/>
                </a:solidFill>
              </a:rPr>
              <a:t>and to </a:t>
            </a:r>
            <a:r>
              <a:rPr lang="en-US" sz="2300" dirty="0">
                <a:solidFill>
                  <a:srgbClr val="3333FF"/>
                </a:solidFill>
              </a:rPr>
              <a:t>increase crop yield </a:t>
            </a:r>
            <a:r>
              <a:rPr lang="en-US" sz="2300" dirty="0">
                <a:solidFill>
                  <a:srgbClr val="002060"/>
                </a:solidFill>
              </a:rPr>
              <a:t>(</a:t>
            </a:r>
            <a:r>
              <a:rPr lang="en-US" sz="2300" dirty="0">
                <a:solidFill>
                  <a:srgbClr val="3333FF"/>
                </a:solidFill>
              </a:rPr>
              <a:t>i.e., from preparation of the crop field through to harvesting</a:t>
            </a:r>
            <a:r>
              <a:rPr lang="en-US" sz="2300" dirty="0">
                <a:solidFill>
                  <a:srgbClr val="002060"/>
                </a:solidFill>
              </a:rPr>
              <a:t>)</a:t>
            </a:r>
          </a:p>
          <a:p>
            <a:pPr marL="342900" indent="-342900" algn="just">
              <a:buFont typeface="Wingdings" panose="05000000000000000000" pitchFamily="2" charset="2"/>
              <a:buChar char="§"/>
            </a:pPr>
            <a:r>
              <a:rPr lang="en-US" sz="2300" dirty="0">
                <a:solidFill>
                  <a:srgbClr val="002060"/>
                </a:solidFill>
              </a:rPr>
              <a:t>To achieve above goal</a:t>
            </a:r>
          </a:p>
          <a:p>
            <a:pPr marL="631825" lvl="1" indent="-273050" algn="just">
              <a:buFont typeface="Arial" panose="020B0604020202020204" pitchFamily="34" charset="0"/>
              <a:buChar char="•"/>
            </a:pPr>
            <a:r>
              <a:rPr lang="en-US" sz="2300" dirty="0">
                <a:solidFill>
                  <a:srgbClr val="3333FF"/>
                </a:solidFill>
              </a:rPr>
              <a:t>we continuously evaluate the field crop with respect to macro and micro-level weather and climate information</a:t>
            </a:r>
          </a:p>
          <a:p>
            <a:pPr marL="631825" lvl="1" indent="-273050" algn="just">
              <a:buFont typeface="Arial" panose="020B0604020202020204" pitchFamily="34" charset="0"/>
              <a:buChar char="•"/>
            </a:pPr>
            <a:r>
              <a:rPr lang="en-US" sz="2300" dirty="0">
                <a:solidFill>
                  <a:srgbClr val="3333FF"/>
                </a:solidFill>
              </a:rPr>
              <a:t>Also, we need to consider the effect of natural components in the soil, the fundamental geographic of farmland and so on, throughout the crop production cycle</a:t>
            </a:r>
            <a:endParaRPr lang="en-IN" sz="2300" dirty="0">
              <a:solidFill>
                <a:srgbClr val="3333FF"/>
              </a:solidFill>
            </a:endParaRPr>
          </a:p>
        </p:txBody>
      </p:sp>
    </p:spTree>
    <p:extLst>
      <p:ext uri="{BB962C8B-B14F-4D97-AF65-F5344CB8AC3E}">
        <p14:creationId xmlns:p14="http://schemas.microsoft.com/office/powerpoint/2010/main" val="3501731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6366-B334-21F4-1662-C76B5158486D}"/>
              </a:ext>
            </a:extLst>
          </p:cNvPr>
          <p:cNvSpPr>
            <a:spLocks noGrp="1"/>
          </p:cNvSpPr>
          <p:nvPr>
            <p:ph type="title"/>
          </p:nvPr>
        </p:nvSpPr>
        <p:spPr/>
        <p:txBody>
          <a:bodyPr/>
          <a:lstStyle/>
          <a:p>
            <a:r>
              <a:rPr lang="en-IN" dirty="0">
                <a:solidFill>
                  <a:srgbClr val="990033"/>
                </a:solidFill>
              </a:rPr>
              <a:t>Content</a:t>
            </a:r>
          </a:p>
        </p:txBody>
      </p:sp>
      <p:sp>
        <p:nvSpPr>
          <p:cNvPr id="3" name="Content Placeholder 2">
            <a:extLst>
              <a:ext uri="{FF2B5EF4-FFF2-40B4-BE49-F238E27FC236}">
                <a16:creationId xmlns:a16="http://schemas.microsoft.com/office/drawing/2014/main" id="{06DD6F93-45F9-AB44-302B-37B2564996EC}"/>
              </a:ext>
            </a:extLst>
          </p:cNvPr>
          <p:cNvSpPr>
            <a:spLocks noGrp="1"/>
          </p:cNvSpPr>
          <p:nvPr>
            <p:ph idx="1"/>
          </p:nvPr>
        </p:nvSpPr>
        <p:spPr>
          <a:xfrm>
            <a:off x="838200" y="1080057"/>
            <a:ext cx="10515600" cy="4897833"/>
          </a:xfrm>
        </p:spPr>
        <p:txBody>
          <a:bodyPr/>
          <a:lstStyle/>
          <a:p>
            <a:pPr>
              <a:buFont typeface="Symbol" panose="05050102010706020507" pitchFamily="18" charset="2"/>
              <a:buChar char="®"/>
            </a:pPr>
            <a:r>
              <a:rPr lang="en-IN" dirty="0">
                <a:solidFill>
                  <a:srgbClr val="002060"/>
                </a:solidFill>
              </a:rPr>
              <a:t>  </a:t>
            </a:r>
            <a:r>
              <a:rPr lang="en-IN" sz="2800" dirty="0">
                <a:solidFill>
                  <a:srgbClr val="002060"/>
                </a:solidFill>
              </a:rPr>
              <a:t>Introduction to CPS</a:t>
            </a:r>
          </a:p>
          <a:p>
            <a:pPr>
              <a:buFont typeface="Symbol" panose="05050102010706020507" pitchFamily="18" charset="2"/>
              <a:buChar char="®"/>
            </a:pPr>
            <a:r>
              <a:rPr lang="en-IN" sz="2800" dirty="0">
                <a:solidFill>
                  <a:srgbClr val="002060"/>
                </a:solidFill>
              </a:rPr>
              <a:t> CPS Concepts and Requirements</a:t>
            </a:r>
          </a:p>
          <a:p>
            <a:pPr>
              <a:buFont typeface="Symbol" panose="05050102010706020507" pitchFamily="18" charset="2"/>
              <a:buChar char="®"/>
            </a:pPr>
            <a:r>
              <a:rPr lang="en-IN" sz="2800" dirty="0">
                <a:solidFill>
                  <a:srgbClr val="002060"/>
                </a:solidFill>
              </a:rPr>
              <a:t> CPS Architecture</a:t>
            </a:r>
          </a:p>
          <a:p>
            <a:pPr>
              <a:buFont typeface="Symbol" panose="05050102010706020507" pitchFamily="18" charset="2"/>
              <a:buChar char="®"/>
            </a:pPr>
            <a:r>
              <a:rPr lang="en-IN" sz="2800" dirty="0">
                <a:solidFill>
                  <a:srgbClr val="002060"/>
                </a:solidFill>
              </a:rPr>
              <a:t> CPS Applications</a:t>
            </a:r>
          </a:p>
          <a:p>
            <a:pPr marL="701675" lvl="1" indent="-255588">
              <a:buFont typeface="Calibri" panose="020F0502020204030204" pitchFamily="34" charset="0"/>
              <a:buChar char="‒"/>
            </a:pPr>
            <a:r>
              <a:rPr lang="en-IN" sz="2800" dirty="0">
                <a:solidFill>
                  <a:srgbClr val="0070C0"/>
                </a:solidFill>
              </a:rPr>
              <a:t> CPS for Vehicular Environment</a:t>
            </a:r>
          </a:p>
          <a:p>
            <a:pPr marL="701675" lvl="1" indent="-255588">
              <a:buFont typeface="Calibri" panose="020F0502020204030204" pitchFamily="34" charset="0"/>
              <a:buChar char="‒"/>
            </a:pPr>
            <a:r>
              <a:rPr lang="en-IN" sz="2800" dirty="0">
                <a:solidFill>
                  <a:srgbClr val="0070C0"/>
                </a:solidFill>
              </a:rPr>
              <a:t> CPS for Agriculture</a:t>
            </a:r>
          </a:p>
          <a:p>
            <a:pPr marL="701675" lvl="1" indent="-255588">
              <a:buFont typeface="Calibri" panose="020F0502020204030204" pitchFamily="34" charset="0"/>
              <a:buChar char="‒"/>
            </a:pPr>
            <a:r>
              <a:rPr lang="en-IN" sz="2800" dirty="0">
                <a:solidFill>
                  <a:srgbClr val="0070C0"/>
                </a:solidFill>
              </a:rPr>
              <a:t> CPS for Health and Medical Sciences</a:t>
            </a:r>
          </a:p>
          <a:p>
            <a:pPr marL="701675" lvl="1" indent="-255588">
              <a:buFont typeface="Calibri" panose="020F0502020204030204" pitchFamily="34" charset="0"/>
              <a:buChar char="‒"/>
            </a:pPr>
            <a:r>
              <a:rPr lang="en-IN" sz="2800" dirty="0">
                <a:solidFill>
                  <a:srgbClr val="0070C0"/>
                </a:solidFill>
              </a:rPr>
              <a:t> CPS for Smart Grids</a:t>
            </a:r>
          </a:p>
          <a:p>
            <a:pPr>
              <a:buFont typeface="Symbol" panose="05050102010706020507" pitchFamily="18" charset="2"/>
              <a:buChar char="®"/>
            </a:pPr>
            <a:r>
              <a:rPr lang="en-IN" sz="2800" dirty="0">
                <a:solidFill>
                  <a:srgbClr val="002060"/>
                </a:solidFill>
              </a:rPr>
              <a:t> Future Aspects of CPS</a:t>
            </a:r>
          </a:p>
          <a:p>
            <a:pPr>
              <a:buFont typeface="Symbol" panose="05050102010706020507" pitchFamily="18" charset="2"/>
              <a:buChar char="®"/>
            </a:pPr>
            <a:r>
              <a:rPr lang="en-IN" sz="2800" dirty="0">
                <a:solidFill>
                  <a:srgbClr val="002060"/>
                </a:solidFill>
              </a:rPr>
              <a:t> Challenges and Opportunities</a:t>
            </a:r>
          </a:p>
        </p:txBody>
      </p:sp>
    </p:spTree>
    <p:extLst>
      <p:ext uri="{BB962C8B-B14F-4D97-AF65-F5344CB8AC3E}">
        <p14:creationId xmlns:p14="http://schemas.microsoft.com/office/powerpoint/2010/main" val="2702108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(Contd.)</a:t>
            </a:r>
          </a:p>
        </p:txBody>
      </p:sp>
      <p:sp>
        <p:nvSpPr>
          <p:cNvPr id="5" name="TextBox 4">
            <a:extLst>
              <a:ext uri="{FF2B5EF4-FFF2-40B4-BE49-F238E27FC236}">
                <a16:creationId xmlns:a16="http://schemas.microsoft.com/office/drawing/2014/main" id="{B44A02AD-6433-EE4B-0B47-27EBA4B66B1F}"/>
              </a:ext>
            </a:extLst>
          </p:cNvPr>
          <p:cNvSpPr txBox="1"/>
          <p:nvPr/>
        </p:nvSpPr>
        <p:spPr>
          <a:xfrm>
            <a:off x="558800" y="768754"/>
            <a:ext cx="10795000"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Agriculture</a:t>
            </a:r>
          </a:p>
        </p:txBody>
      </p:sp>
      <p:pic>
        <p:nvPicPr>
          <p:cNvPr id="7" name="Picture 6">
            <a:extLst>
              <a:ext uri="{FF2B5EF4-FFF2-40B4-BE49-F238E27FC236}">
                <a16:creationId xmlns:a16="http://schemas.microsoft.com/office/drawing/2014/main" id="{F9446ABC-A395-5B31-8720-15F58C019356}"/>
              </a:ext>
            </a:extLst>
          </p:cNvPr>
          <p:cNvPicPr>
            <a:picLocks noChangeAspect="1"/>
          </p:cNvPicPr>
          <p:nvPr/>
        </p:nvPicPr>
        <p:blipFill rotWithShape="1">
          <a:blip r:embed="rId2"/>
          <a:srcRect r="555"/>
          <a:stretch/>
        </p:blipFill>
        <p:spPr>
          <a:xfrm>
            <a:off x="1480984" y="1251202"/>
            <a:ext cx="9230032" cy="5118517"/>
          </a:xfrm>
          <a:prstGeom prst="rect">
            <a:avLst/>
          </a:prstGeom>
        </p:spPr>
      </p:pic>
    </p:spTree>
    <p:extLst>
      <p:ext uri="{BB962C8B-B14F-4D97-AF65-F5344CB8AC3E}">
        <p14:creationId xmlns:p14="http://schemas.microsoft.com/office/powerpoint/2010/main" val="1293619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(Contd.)</a:t>
            </a:r>
          </a:p>
        </p:txBody>
      </p:sp>
      <p:sp>
        <p:nvSpPr>
          <p:cNvPr id="5" name="TextBox 4">
            <a:extLst>
              <a:ext uri="{FF2B5EF4-FFF2-40B4-BE49-F238E27FC236}">
                <a16:creationId xmlns:a16="http://schemas.microsoft.com/office/drawing/2014/main" id="{B44A02AD-6433-EE4B-0B47-27EBA4B66B1F}"/>
              </a:ext>
            </a:extLst>
          </p:cNvPr>
          <p:cNvSpPr txBox="1"/>
          <p:nvPr/>
        </p:nvSpPr>
        <p:spPr>
          <a:xfrm>
            <a:off x="507994" y="756758"/>
            <a:ext cx="10795000"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Agriculture</a:t>
            </a:r>
          </a:p>
        </p:txBody>
      </p:sp>
      <p:grpSp>
        <p:nvGrpSpPr>
          <p:cNvPr id="22" name="Group 21">
            <a:extLst>
              <a:ext uri="{FF2B5EF4-FFF2-40B4-BE49-F238E27FC236}">
                <a16:creationId xmlns:a16="http://schemas.microsoft.com/office/drawing/2014/main" id="{F58F8F17-F4A8-CF66-CBCA-4749FAD5114D}"/>
              </a:ext>
            </a:extLst>
          </p:cNvPr>
          <p:cNvGrpSpPr/>
          <p:nvPr/>
        </p:nvGrpSpPr>
        <p:grpSpPr>
          <a:xfrm>
            <a:off x="740222" y="963107"/>
            <a:ext cx="11027229" cy="5466558"/>
            <a:chOff x="740222" y="963107"/>
            <a:chExt cx="11027229" cy="5466558"/>
          </a:xfrm>
        </p:grpSpPr>
        <p:grpSp>
          <p:nvGrpSpPr>
            <p:cNvPr id="20" name="Group 19">
              <a:extLst>
                <a:ext uri="{FF2B5EF4-FFF2-40B4-BE49-F238E27FC236}">
                  <a16:creationId xmlns:a16="http://schemas.microsoft.com/office/drawing/2014/main" id="{BE1BBDA2-AFC0-03E5-4323-59FC35F00396}"/>
                </a:ext>
              </a:extLst>
            </p:cNvPr>
            <p:cNvGrpSpPr/>
            <p:nvPr/>
          </p:nvGrpSpPr>
          <p:grpSpPr>
            <a:xfrm>
              <a:off x="740222" y="963107"/>
              <a:ext cx="11027229" cy="5466558"/>
              <a:chOff x="838199" y="1126397"/>
              <a:chExt cx="11027229" cy="5466558"/>
            </a:xfrm>
          </p:grpSpPr>
          <p:pic>
            <p:nvPicPr>
              <p:cNvPr id="6" name="Picture 5">
                <a:extLst>
                  <a:ext uri="{FF2B5EF4-FFF2-40B4-BE49-F238E27FC236}">
                    <a16:creationId xmlns:a16="http://schemas.microsoft.com/office/drawing/2014/main" id="{5603EFCE-72AB-73F5-3596-7DCDC09A821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0814" y="1126397"/>
                <a:ext cx="10689771" cy="5466558"/>
              </a:xfrm>
              <a:prstGeom prst="rect">
                <a:avLst/>
              </a:prstGeom>
            </p:spPr>
          </p:pic>
          <p:sp>
            <p:nvSpPr>
              <p:cNvPr id="8" name="TextBox 7">
                <a:extLst>
                  <a:ext uri="{FF2B5EF4-FFF2-40B4-BE49-F238E27FC236}">
                    <a16:creationId xmlns:a16="http://schemas.microsoft.com/office/drawing/2014/main" id="{2A18DDC0-209D-C789-66A0-06A979A249C3}"/>
                  </a:ext>
                </a:extLst>
              </p:cNvPr>
              <p:cNvSpPr txBox="1"/>
              <p:nvPr/>
            </p:nvSpPr>
            <p:spPr>
              <a:xfrm>
                <a:off x="838199" y="2700411"/>
                <a:ext cx="3385458" cy="923330"/>
              </a:xfrm>
              <a:prstGeom prst="rect">
                <a:avLst/>
              </a:prstGeom>
              <a:noFill/>
            </p:spPr>
            <p:txBody>
              <a:bodyPr wrap="square" rtlCol="0">
                <a:spAutoFit/>
              </a:bodyPr>
              <a:lstStyle/>
              <a:p>
                <a:pPr algn="ctr"/>
                <a:r>
                  <a:rPr lang="en-IN" dirty="0">
                    <a:solidFill>
                      <a:srgbClr val="990033"/>
                    </a:solidFill>
                  </a:rPr>
                  <a:t>Soil Moisture, Temperature, Air Quality Sensors, Accelerometers, Color Sensor, Camera</a:t>
                </a:r>
              </a:p>
            </p:txBody>
          </p:sp>
          <p:sp>
            <p:nvSpPr>
              <p:cNvPr id="9" name="TextBox 8">
                <a:extLst>
                  <a:ext uri="{FF2B5EF4-FFF2-40B4-BE49-F238E27FC236}">
                    <a16:creationId xmlns:a16="http://schemas.microsoft.com/office/drawing/2014/main" id="{A99342DB-A185-80A0-5061-AE95F5DFD3FC}"/>
                  </a:ext>
                </a:extLst>
              </p:cNvPr>
              <p:cNvSpPr txBox="1"/>
              <p:nvPr/>
            </p:nvSpPr>
            <p:spPr>
              <a:xfrm>
                <a:off x="6528706" y="2838262"/>
                <a:ext cx="3385458" cy="646331"/>
              </a:xfrm>
              <a:prstGeom prst="rect">
                <a:avLst/>
              </a:prstGeom>
              <a:noFill/>
            </p:spPr>
            <p:txBody>
              <a:bodyPr wrap="square" rtlCol="0">
                <a:spAutoFit/>
              </a:bodyPr>
              <a:lstStyle/>
              <a:p>
                <a:pPr algn="ctr"/>
                <a:r>
                  <a:rPr lang="en-IN" dirty="0">
                    <a:solidFill>
                      <a:srgbClr val="990033"/>
                    </a:solidFill>
                  </a:rPr>
                  <a:t>Lamps, Water Pumps, Sprinklers, Chemical Spraying Systems</a:t>
                </a:r>
              </a:p>
            </p:txBody>
          </p:sp>
          <p:sp>
            <p:nvSpPr>
              <p:cNvPr id="10" name="Rectangle 9">
                <a:extLst>
                  <a:ext uri="{FF2B5EF4-FFF2-40B4-BE49-F238E27FC236}">
                    <a16:creationId xmlns:a16="http://schemas.microsoft.com/office/drawing/2014/main" id="{50F3DD93-6BEC-5CE7-3897-630109C80E4D}"/>
                  </a:ext>
                </a:extLst>
              </p:cNvPr>
              <p:cNvSpPr/>
              <p:nvPr/>
            </p:nvSpPr>
            <p:spPr>
              <a:xfrm>
                <a:off x="1175657" y="1981200"/>
                <a:ext cx="3516086" cy="468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rPr>
                  <a:t>WiFi, BLE, LoRa, SigFox, NB-IoT</a:t>
                </a:r>
              </a:p>
            </p:txBody>
          </p:sp>
          <p:sp>
            <p:nvSpPr>
              <p:cNvPr id="19" name="Rectangle 18">
                <a:extLst>
                  <a:ext uri="{FF2B5EF4-FFF2-40B4-BE49-F238E27FC236}">
                    <a16:creationId xmlns:a16="http://schemas.microsoft.com/office/drawing/2014/main" id="{E33B12F9-A981-E16F-18EE-9E7DA093265C}"/>
                  </a:ext>
                </a:extLst>
              </p:cNvPr>
              <p:cNvSpPr/>
              <p:nvPr/>
            </p:nvSpPr>
            <p:spPr>
              <a:xfrm>
                <a:off x="8567057" y="1473483"/>
                <a:ext cx="3298371" cy="468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rPr>
                  <a:t>WiFi, BLE, LoRa, SigFox, NB-IoT</a:t>
                </a:r>
              </a:p>
            </p:txBody>
          </p:sp>
        </p:grpSp>
        <p:sp>
          <p:nvSpPr>
            <p:cNvPr id="21" name="Rectangle 20">
              <a:extLst>
                <a:ext uri="{FF2B5EF4-FFF2-40B4-BE49-F238E27FC236}">
                  <a16:creationId xmlns:a16="http://schemas.microsoft.com/office/drawing/2014/main" id="{A2F71138-3A09-A0DD-E497-AA4B864F2862}"/>
                </a:ext>
              </a:extLst>
            </p:cNvPr>
            <p:cNvSpPr/>
            <p:nvPr/>
          </p:nvSpPr>
          <p:spPr>
            <a:xfrm>
              <a:off x="7184571" y="1533350"/>
              <a:ext cx="468086" cy="234043"/>
            </a:xfrm>
            <a:prstGeom prst="rect">
              <a:avLst/>
            </a:prstGeom>
            <a:solidFill>
              <a:srgbClr val="C6E8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20536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eenhouse Computer Vision. — Billion Dollar Startup Ideas">
            <a:extLst>
              <a:ext uri="{FF2B5EF4-FFF2-40B4-BE49-F238E27FC236}">
                <a16:creationId xmlns:a16="http://schemas.microsoft.com/office/drawing/2014/main" id="{BF96252F-EDEE-5671-37C0-A00DD299F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090" y="91440"/>
            <a:ext cx="8286909" cy="644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382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6232-F0CC-4DE9-7D11-55F0A258591F}"/>
              </a:ext>
            </a:extLst>
          </p:cNvPr>
          <p:cNvSpPr>
            <a:spLocks noGrp="1"/>
          </p:cNvSpPr>
          <p:nvPr>
            <p:ph type="title"/>
          </p:nvPr>
        </p:nvSpPr>
        <p:spPr/>
        <p:txBody>
          <a:bodyPr/>
          <a:lstStyle/>
          <a:p>
            <a:r>
              <a:rPr lang="en-IN" dirty="0">
                <a:solidFill>
                  <a:srgbClr val="990033"/>
                </a:solidFill>
              </a:rPr>
              <a:t>CPS Applications (Contd.)</a:t>
            </a:r>
            <a:endParaRPr lang="en-IN" dirty="0"/>
          </a:p>
        </p:txBody>
      </p:sp>
      <p:sp>
        <p:nvSpPr>
          <p:cNvPr id="4" name="TextBox 3">
            <a:extLst>
              <a:ext uri="{FF2B5EF4-FFF2-40B4-BE49-F238E27FC236}">
                <a16:creationId xmlns:a16="http://schemas.microsoft.com/office/drawing/2014/main" id="{23B7A939-B056-079A-1F3F-9C9FBE1B562D}"/>
              </a:ext>
            </a:extLst>
          </p:cNvPr>
          <p:cNvSpPr txBox="1"/>
          <p:nvPr/>
        </p:nvSpPr>
        <p:spPr>
          <a:xfrm>
            <a:off x="558800" y="1117082"/>
            <a:ext cx="10795000"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Health and Medical Sciences </a:t>
            </a:r>
          </a:p>
        </p:txBody>
      </p:sp>
      <p:sp>
        <p:nvSpPr>
          <p:cNvPr id="6" name="TextBox 5">
            <a:extLst>
              <a:ext uri="{FF2B5EF4-FFF2-40B4-BE49-F238E27FC236}">
                <a16:creationId xmlns:a16="http://schemas.microsoft.com/office/drawing/2014/main" id="{3159B458-DAB9-C176-5E10-E8CAD1080EE2}"/>
              </a:ext>
            </a:extLst>
          </p:cNvPr>
          <p:cNvSpPr txBox="1"/>
          <p:nvPr/>
        </p:nvSpPr>
        <p:spPr>
          <a:xfrm>
            <a:off x="739321" y="1801378"/>
            <a:ext cx="10795000" cy="3570208"/>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IN" sz="2400" dirty="0">
                <a:solidFill>
                  <a:schemeClr val="tx1">
                    <a:lumMod val="95000"/>
                    <a:lumOff val="5000"/>
                  </a:schemeClr>
                </a:solidFill>
              </a:rPr>
              <a:t>The potential of </a:t>
            </a:r>
            <a:r>
              <a:rPr lang="en-IN" sz="2400" dirty="0">
                <a:solidFill>
                  <a:srgbClr val="3333FF"/>
                </a:solidFill>
              </a:rPr>
              <a:t>embedded network and software connectivity, a rapid transformation is under way in the medical industry</a:t>
            </a:r>
          </a:p>
          <a:p>
            <a:pPr marL="342900" indent="-342900" algn="just">
              <a:spcAft>
                <a:spcPts val="600"/>
              </a:spcAft>
              <a:buFont typeface="Wingdings" panose="05000000000000000000" pitchFamily="2" charset="2"/>
              <a:buChar char="§"/>
            </a:pPr>
            <a:r>
              <a:rPr lang="en-IN" sz="2400" dirty="0">
                <a:solidFill>
                  <a:schemeClr val="tx1">
                    <a:lumMod val="95000"/>
                    <a:lumOff val="5000"/>
                  </a:schemeClr>
                </a:solidFill>
              </a:rPr>
              <a:t>In near future, </a:t>
            </a:r>
            <a:r>
              <a:rPr lang="en-IN" sz="2400" dirty="0">
                <a:solidFill>
                  <a:srgbClr val="3333FF"/>
                </a:solidFill>
              </a:rPr>
              <a:t>distributed systems will control and monitor the multiple aspects of a patient’s physiology; hence, the standalone systems designed, certified and used independently for different purposes for the treatment of patients will be replaced</a:t>
            </a:r>
          </a:p>
          <a:p>
            <a:pPr marL="342900" indent="-342900" algn="just">
              <a:spcAft>
                <a:spcPts val="600"/>
              </a:spcAft>
              <a:buFont typeface="Wingdings" panose="05000000000000000000" pitchFamily="2" charset="2"/>
              <a:buChar char="§"/>
            </a:pPr>
            <a:r>
              <a:rPr lang="en-IN" sz="2400" dirty="0">
                <a:solidFill>
                  <a:schemeClr val="tx1">
                    <a:lumMod val="95000"/>
                    <a:lumOff val="5000"/>
                  </a:schemeClr>
                </a:solidFill>
              </a:rPr>
              <a:t>The </a:t>
            </a:r>
            <a:r>
              <a:rPr lang="en-IN" sz="2400" dirty="0">
                <a:solidFill>
                  <a:srgbClr val="3333FF"/>
                </a:solidFill>
              </a:rPr>
              <a:t>modern medical device systems</a:t>
            </a:r>
            <a:r>
              <a:rPr lang="en-IN" sz="2400" dirty="0">
                <a:solidFill>
                  <a:schemeClr val="tx1">
                    <a:lumMod val="95000"/>
                    <a:lumOff val="5000"/>
                  </a:schemeClr>
                </a:solidFill>
              </a:rPr>
              <a:t>, which </a:t>
            </a:r>
            <a:r>
              <a:rPr lang="en-IN" sz="2400" dirty="0">
                <a:solidFill>
                  <a:srgbClr val="3333FF"/>
                </a:solidFill>
              </a:rPr>
              <a:t>combine embedded software-controlled devices, networking capabilities and complex physical dynamics revealed by patient bodies, can be classified as a distinct class of CPSs termed medical cyber-physical systems (MCPSs)</a:t>
            </a:r>
          </a:p>
        </p:txBody>
      </p:sp>
    </p:spTree>
    <p:extLst>
      <p:ext uri="{BB962C8B-B14F-4D97-AF65-F5344CB8AC3E}">
        <p14:creationId xmlns:p14="http://schemas.microsoft.com/office/powerpoint/2010/main" val="1883070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(Contd.)</a:t>
            </a:r>
          </a:p>
        </p:txBody>
      </p:sp>
      <p:sp>
        <p:nvSpPr>
          <p:cNvPr id="5" name="TextBox 4">
            <a:extLst>
              <a:ext uri="{FF2B5EF4-FFF2-40B4-BE49-F238E27FC236}">
                <a16:creationId xmlns:a16="http://schemas.microsoft.com/office/drawing/2014/main" id="{B44A02AD-6433-EE4B-0B47-27EBA4B66B1F}"/>
              </a:ext>
            </a:extLst>
          </p:cNvPr>
          <p:cNvSpPr txBox="1"/>
          <p:nvPr/>
        </p:nvSpPr>
        <p:spPr>
          <a:xfrm>
            <a:off x="457200" y="756758"/>
            <a:ext cx="10795000"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Health and Medical Sciences</a:t>
            </a:r>
          </a:p>
        </p:txBody>
      </p:sp>
      <p:pic>
        <p:nvPicPr>
          <p:cNvPr id="7" name="Picture 6">
            <a:extLst>
              <a:ext uri="{FF2B5EF4-FFF2-40B4-BE49-F238E27FC236}">
                <a16:creationId xmlns:a16="http://schemas.microsoft.com/office/drawing/2014/main" id="{4E382757-27C8-1229-E305-B277F09016A9}"/>
              </a:ext>
            </a:extLst>
          </p:cNvPr>
          <p:cNvPicPr>
            <a:picLocks noChangeAspect="1"/>
          </p:cNvPicPr>
          <p:nvPr/>
        </p:nvPicPr>
        <p:blipFill rotWithShape="1">
          <a:blip r:embed="rId2"/>
          <a:srcRect l="1561" t="2698" r="3909" b="1079"/>
          <a:stretch/>
        </p:blipFill>
        <p:spPr>
          <a:xfrm>
            <a:off x="2289058" y="1181490"/>
            <a:ext cx="7613883" cy="5007449"/>
          </a:xfrm>
          <a:prstGeom prst="rect">
            <a:avLst/>
          </a:prstGeom>
        </p:spPr>
      </p:pic>
      <p:sp>
        <p:nvSpPr>
          <p:cNvPr id="4" name="TextBox 3">
            <a:extLst>
              <a:ext uri="{FF2B5EF4-FFF2-40B4-BE49-F238E27FC236}">
                <a16:creationId xmlns:a16="http://schemas.microsoft.com/office/drawing/2014/main" id="{83F3C8B1-622D-A436-FA62-9B5CA06C5F05}"/>
              </a:ext>
            </a:extLst>
          </p:cNvPr>
          <p:cNvSpPr txBox="1"/>
          <p:nvPr/>
        </p:nvSpPr>
        <p:spPr>
          <a:xfrm>
            <a:off x="4010479" y="6186825"/>
            <a:ext cx="4593771" cy="369332"/>
          </a:xfrm>
          <a:prstGeom prst="rect">
            <a:avLst/>
          </a:prstGeom>
          <a:noFill/>
        </p:spPr>
        <p:txBody>
          <a:bodyPr wrap="square">
            <a:spAutoFit/>
          </a:bodyPr>
          <a:lstStyle/>
          <a:p>
            <a:pPr algn="ctr"/>
            <a:r>
              <a:rPr lang="en-IN" b="1" dirty="0">
                <a:solidFill>
                  <a:srgbClr val="FF0000"/>
                </a:solidFill>
              </a:rPr>
              <a:t>Fig. A Conceptual Overview of the MCPS </a:t>
            </a:r>
          </a:p>
        </p:txBody>
      </p:sp>
    </p:spTree>
    <p:extLst>
      <p:ext uri="{BB962C8B-B14F-4D97-AF65-F5344CB8AC3E}">
        <p14:creationId xmlns:p14="http://schemas.microsoft.com/office/powerpoint/2010/main" val="421354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(Contd.)</a:t>
            </a:r>
          </a:p>
        </p:txBody>
      </p:sp>
      <p:sp>
        <p:nvSpPr>
          <p:cNvPr id="5" name="TextBox 4">
            <a:extLst>
              <a:ext uri="{FF2B5EF4-FFF2-40B4-BE49-F238E27FC236}">
                <a16:creationId xmlns:a16="http://schemas.microsoft.com/office/drawing/2014/main" id="{B44A02AD-6433-EE4B-0B47-27EBA4B66B1F}"/>
              </a:ext>
            </a:extLst>
          </p:cNvPr>
          <p:cNvSpPr txBox="1"/>
          <p:nvPr/>
        </p:nvSpPr>
        <p:spPr>
          <a:xfrm>
            <a:off x="446314" y="802478"/>
            <a:ext cx="11120846"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Health and Medical Sciences</a:t>
            </a:r>
          </a:p>
        </p:txBody>
      </p:sp>
      <p:sp>
        <p:nvSpPr>
          <p:cNvPr id="6" name="TextBox 5">
            <a:extLst>
              <a:ext uri="{FF2B5EF4-FFF2-40B4-BE49-F238E27FC236}">
                <a16:creationId xmlns:a16="http://schemas.microsoft.com/office/drawing/2014/main" id="{409CF5D5-125E-A405-97CE-30F11739D762}"/>
              </a:ext>
            </a:extLst>
          </p:cNvPr>
          <p:cNvSpPr txBox="1"/>
          <p:nvPr/>
        </p:nvSpPr>
        <p:spPr>
          <a:xfrm>
            <a:off x="502558" y="1250070"/>
            <a:ext cx="11064602" cy="5201424"/>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IN" sz="2400" dirty="0">
                <a:solidFill>
                  <a:schemeClr val="tx1">
                    <a:lumMod val="95000"/>
                    <a:lumOff val="5000"/>
                  </a:schemeClr>
                </a:solidFill>
              </a:rPr>
              <a:t>Two large groups of devices that are used in MCPSs can be categorized on the basis of their</a:t>
            </a:r>
          </a:p>
          <a:p>
            <a:pPr marL="612775" lvl="1" indent="-342900" algn="just">
              <a:spcAft>
                <a:spcPts val="600"/>
              </a:spcAft>
              <a:buFont typeface="Arial" panose="020B0604020202020204" pitchFamily="34" charset="0"/>
              <a:buChar char="•"/>
            </a:pPr>
            <a:r>
              <a:rPr lang="en-IN" sz="2400" dirty="0">
                <a:solidFill>
                  <a:schemeClr val="tx1">
                    <a:lumMod val="95000"/>
                    <a:lumOff val="5000"/>
                  </a:schemeClr>
                </a:solidFill>
              </a:rPr>
              <a:t>Primary Functions: </a:t>
            </a:r>
            <a:r>
              <a:rPr lang="en-IN" sz="2400" dirty="0">
                <a:solidFill>
                  <a:srgbClr val="3333FF"/>
                </a:solidFill>
              </a:rPr>
              <a:t>monitoring devices, which provide the patient’s physiologic state information, such as the oxygen-level monitors, heart rate, etc.</a:t>
            </a:r>
          </a:p>
          <a:p>
            <a:pPr marL="612775" lvl="1" indent="-342900" algn="just">
              <a:spcAft>
                <a:spcPts val="600"/>
              </a:spcAft>
              <a:buFont typeface="Arial" panose="020B0604020202020204" pitchFamily="34" charset="0"/>
              <a:buChar char="•"/>
            </a:pPr>
            <a:r>
              <a:rPr lang="en-IN" sz="2400" dirty="0">
                <a:solidFill>
                  <a:schemeClr val="tx1">
                    <a:lumMod val="95000"/>
                    <a:lumOff val="5000"/>
                  </a:schemeClr>
                </a:solidFill>
              </a:rPr>
              <a:t>Delivery </a:t>
            </a:r>
            <a:r>
              <a:rPr lang="en-US" sz="2400" dirty="0">
                <a:solidFill>
                  <a:schemeClr val="tx1">
                    <a:lumMod val="95000"/>
                    <a:lumOff val="5000"/>
                  </a:schemeClr>
                </a:solidFill>
              </a:rPr>
              <a:t>Devices: </a:t>
            </a:r>
            <a:r>
              <a:rPr lang="en-US" sz="2400" dirty="0">
                <a:solidFill>
                  <a:srgbClr val="3333FF"/>
                </a:solidFill>
              </a:rPr>
              <a:t>which target changing the patient’s physiologic state through therapy, such as ventilators and infusion pumps</a:t>
            </a:r>
          </a:p>
          <a:p>
            <a:pPr marL="285750" indent="-285750" algn="just">
              <a:spcAft>
                <a:spcPts val="600"/>
              </a:spcAft>
              <a:buFont typeface="Wingdings" panose="05000000000000000000" pitchFamily="2" charset="2"/>
              <a:buChar char="§"/>
            </a:pPr>
            <a:r>
              <a:rPr lang="en-US" sz="2400" dirty="0">
                <a:solidFill>
                  <a:schemeClr val="tx1">
                    <a:lumMod val="95000"/>
                    <a:lumOff val="5000"/>
                  </a:schemeClr>
                </a:solidFill>
              </a:rPr>
              <a:t>In MCPSs, </a:t>
            </a:r>
            <a:r>
              <a:rPr lang="en-US" sz="2400" dirty="0">
                <a:solidFill>
                  <a:srgbClr val="3333FF"/>
                </a:solidFill>
              </a:rPr>
              <a:t>the decision support or administrative support entities are directly fed the data collected through the monitoring devices, each of which serves a complementary and different purpose</a:t>
            </a:r>
          </a:p>
          <a:p>
            <a:pPr marL="285750" indent="-285750" algn="just">
              <a:buFont typeface="Wingdings" panose="05000000000000000000" pitchFamily="2" charset="2"/>
              <a:buChar char="§"/>
            </a:pPr>
            <a:r>
              <a:rPr lang="en-US" sz="2400" dirty="0">
                <a:solidFill>
                  <a:schemeClr val="tx1">
                    <a:lumMod val="95000"/>
                    <a:lumOff val="5000"/>
                  </a:schemeClr>
                </a:solidFill>
              </a:rPr>
              <a:t>A medical set-up in a hospital, </a:t>
            </a:r>
            <a:r>
              <a:rPr lang="en-US" sz="2400" dirty="0">
                <a:solidFill>
                  <a:srgbClr val="3333FF"/>
                </a:solidFill>
              </a:rPr>
              <a:t>different administrative units, including electronic health records (EHRs) and various pharmacies. The main objective of any medical care unit is to manage patients’ health and treatment information which is collected periodically.</a:t>
            </a:r>
            <a:endParaRPr lang="en-IN" sz="2400" dirty="0">
              <a:solidFill>
                <a:srgbClr val="3333FF"/>
              </a:solidFill>
            </a:endParaRPr>
          </a:p>
        </p:txBody>
      </p:sp>
    </p:spTree>
    <p:extLst>
      <p:ext uri="{BB962C8B-B14F-4D97-AF65-F5344CB8AC3E}">
        <p14:creationId xmlns:p14="http://schemas.microsoft.com/office/powerpoint/2010/main" val="4163366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(Contd.)</a:t>
            </a:r>
          </a:p>
        </p:txBody>
      </p:sp>
      <p:sp>
        <p:nvSpPr>
          <p:cNvPr id="5" name="TextBox 4">
            <a:extLst>
              <a:ext uri="{FF2B5EF4-FFF2-40B4-BE49-F238E27FC236}">
                <a16:creationId xmlns:a16="http://schemas.microsoft.com/office/drawing/2014/main" id="{B44A02AD-6433-EE4B-0B47-27EBA4B66B1F}"/>
              </a:ext>
            </a:extLst>
          </p:cNvPr>
          <p:cNvSpPr txBox="1"/>
          <p:nvPr/>
        </p:nvSpPr>
        <p:spPr>
          <a:xfrm>
            <a:off x="457200" y="733898"/>
            <a:ext cx="10795000"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Health and Medical Sciences</a:t>
            </a:r>
          </a:p>
        </p:txBody>
      </p:sp>
      <p:sp>
        <p:nvSpPr>
          <p:cNvPr id="6" name="TextBox 5">
            <a:extLst>
              <a:ext uri="{FF2B5EF4-FFF2-40B4-BE49-F238E27FC236}">
                <a16:creationId xmlns:a16="http://schemas.microsoft.com/office/drawing/2014/main" id="{409CF5D5-125E-A405-97CE-30F11739D762}"/>
              </a:ext>
            </a:extLst>
          </p:cNvPr>
          <p:cNvSpPr txBox="1"/>
          <p:nvPr/>
        </p:nvSpPr>
        <p:spPr>
          <a:xfrm>
            <a:off x="457200" y="1094035"/>
            <a:ext cx="11175999" cy="5632311"/>
          </a:xfrm>
          <a:prstGeom prst="rect">
            <a:avLst/>
          </a:prstGeom>
          <a:noFill/>
        </p:spPr>
        <p:txBody>
          <a:bodyPr wrap="square">
            <a:spAutoFit/>
          </a:bodyPr>
          <a:lstStyle/>
          <a:p>
            <a:pPr marL="285750" indent="-285750" algn="just">
              <a:spcAft>
                <a:spcPts val="600"/>
              </a:spcAft>
              <a:buFont typeface="Wingdings" panose="05000000000000000000" pitchFamily="2" charset="2"/>
              <a:buChar char="§"/>
            </a:pPr>
            <a:r>
              <a:rPr lang="en-US" sz="2250" dirty="0">
                <a:solidFill>
                  <a:schemeClr val="tx1">
                    <a:lumMod val="95000"/>
                    <a:lumOff val="5000"/>
                  </a:schemeClr>
                </a:solidFill>
              </a:rPr>
              <a:t>The </a:t>
            </a:r>
            <a:r>
              <a:rPr lang="en-US" sz="2250" dirty="0">
                <a:solidFill>
                  <a:srgbClr val="3333FF"/>
                </a:solidFill>
              </a:rPr>
              <a:t>periodic data collection and its management is important for today’s health challenges and issues such as dealing with the older population and the rapid rise in the number of people with chronic symptoms such as diabetes and asthma</a:t>
            </a:r>
          </a:p>
          <a:p>
            <a:pPr marL="285750" indent="-285750" algn="just">
              <a:spcAft>
                <a:spcPts val="600"/>
              </a:spcAft>
              <a:buFont typeface="Wingdings" panose="05000000000000000000" pitchFamily="2" charset="2"/>
              <a:buChar char="§"/>
            </a:pPr>
            <a:r>
              <a:rPr lang="en-US" sz="2250" dirty="0">
                <a:solidFill>
                  <a:schemeClr val="tx1">
                    <a:lumMod val="95000"/>
                    <a:lumOff val="5000"/>
                  </a:schemeClr>
                </a:solidFill>
              </a:rPr>
              <a:t>Decision making entities can process the</a:t>
            </a:r>
            <a:r>
              <a:rPr lang="en-US" sz="2250" dirty="0">
                <a:solidFill>
                  <a:srgbClr val="3333FF"/>
                </a:solidFill>
              </a:rPr>
              <a:t> collected data and can generate alarms for various situations that may require medical attention. </a:t>
            </a:r>
            <a:r>
              <a:rPr lang="en-US" sz="2250" dirty="0">
                <a:solidFill>
                  <a:schemeClr val="tx1">
                    <a:lumMod val="95000"/>
                    <a:lumOff val="5000"/>
                  </a:schemeClr>
                </a:solidFill>
              </a:rPr>
              <a:t>Such alarms are essential to let clinicians know when the patient’s state has deteriorated and what information is relevant to treat them properly.</a:t>
            </a:r>
          </a:p>
          <a:p>
            <a:pPr marL="285750" indent="-285750" algn="just">
              <a:spcAft>
                <a:spcPts val="600"/>
              </a:spcAft>
              <a:buFont typeface="Wingdings" panose="05000000000000000000" pitchFamily="2" charset="2"/>
              <a:buChar char="§"/>
            </a:pPr>
            <a:r>
              <a:rPr lang="en-US" sz="2250" dirty="0">
                <a:solidFill>
                  <a:schemeClr val="tx1">
                    <a:lumMod val="95000"/>
                    <a:lumOff val="5000"/>
                  </a:schemeClr>
                </a:solidFill>
              </a:rPr>
              <a:t>The </a:t>
            </a:r>
            <a:r>
              <a:rPr lang="en-US" sz="2250" dirty="0">
                <a:solidFill>
                  <a:srgbClr val="3333FF"/>
                </a:solidFill>
              </a:rPr>
              <a:t>Medical caregivers can then analyze the information provided and use it properly to deliver a clear message to devices to initiate any necessary treatment immediately.</a:t>
            </a:r>
            <a:r>
              <a:rPr lang="en-US" sz="2250" dirty="0">
                <a:solidFill>
                  <a:schemeClr val="tx1">
                    <a:lumMod val="95000"/>
                    <a:lumOff val="5000"/>
                  </a:schemeClr>
                </a:solidFill>
              </a:rPr>
              <a:t> In this way, we bring the caregiver into the controlled loop around the patient</a:t>
            </a:r>
          </a:p>
          <a:p>
            <a:pPr marL="285750" indent="-285750" algn="just">
              <a:spcAft>
                <a:spcPts val="600"/>
              </a:spcAft>
              <a:buFont typeface="Wingdings" panose="05000000000000000000" pitchFamily="2" charset="2"/>
              <a:buChar char="§"/>
            </a:pPr>
            <a:r>
              <a:rPr lang="en-US" sz="2250" dirty="0">
                <a:solidFill>
                  <a:schemeClr val="tx1">
                    <a:lumMod val="95000"/>
                    <a:lumOff val="5000"/>
                  </a:schemeClr>
                </a:solidFill>
              </a:rPr>
              <a:t>Alternatively, </a:t>
            </a:r>
            <a:r>
              <a:rPr lang="en-US" sz="2250" dirty="0">
                <a:solidFill>
                  <a:srgbClr val="3333FF"/>
                </a:solidFill>
              </a:rPr>
              <a:t>decision-making entities can utilize a smart controller that analyzes the received data from the monitoring modules and can estimate the state of the patient’s condition, and it is expected that it may start the treatment autonomously. </a:t>
            </a:r>
            <a:r>
              <a:rPr lang="en-US" sz="2250" dirty="0">
                <a:solidFill>
                  <a:schemeClr val="tx1">
                    <a:lumMod val="95000"/>
                    <a:lumOff val="5000"/>
                  </a:schemeClr>
                </a:solidFill>
              </a:rPr>
              <a:t>Those treatments may include drug infusion by releasing commands to drug delivery smart devices, thereby closing the controlled loop.</a:t>
            </a:r>
            <a:endParaRPr lang="en-IN" sz="2250" dirty="0">
              <a:solidFill>
                <a:schemeClr val="tx1">
                  <a:lumMod val="95000"/>
                  <a:lumOff val="5000"/>
                </a:schemeClr>
              </a:solidFill>
            </a:endParaRPr>
          </a:p>
        </p:txBody>
      </p:sp>
    </p:spTree>
    <p:extLst>
      <p:ext uri="{BB962C8B-B14F-4D97-AF65-F5344CB8AC3E}">
        <p14:creationId xmlns:p14="http://schemas.microsoft.com/office/powerpoint/2010/main" val="1385771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6232-F0CC-4DE9-7D11-55F0A258591F}"/>
              </a:ext>
            </a:extLst>
          </p:cNvPr>
          <p:cNvSpPr>
            <a:spLocks noGrp="1"/>
          </p:cNvSpPr>
          <p:nvPr>
            <p:ph type="title"/>
          </p:nvPr>
        </p:nvSpPr>
        <p:spPr/>
        <p:txBody>
          <a:bodyPr/>
          <a:lstStyle/>
          <a:p>
            <a:r>
              <a:rPr lang="en-IN" dirty="0">
                <a:solidFill>
                  <a:srgbClr val="990033"/>
                </a:solidFill>
              </a:rPr>
              <a:t>CPS Applications (Contd.)</a:t>
            </a:r>
            <a:endParaRPr lang="en-IN" dirty="0"/>
          </a:p>
        </p:txBody>
      </p:sp>
      <p:sp>
        <p:nvSpPr>
          <p:cNvPr id="4" name="TextBox 3">
            <a:extLst>
              <a:ext uri="{FF2B5EF4-FFF2-40B4-BE49-F238E27FC236}">
                <a16:creationId xmlns:a16="http://schemas.microsoft.com/office/drawing/2014/main" id="{23B7A939-B056-079A-1F3F-9C9FBE1B562D}"/>
              </a:ext>
            </a:extLst>
          </p:cNvPr>
          <p:cNvSpPr txBox="1"/>
          <p:nvPr/>
        </p:nvSpPr>
        <p:spPr>
          <a:xfrm>
            <a:off x="540838" y="724846"/>
            <a:ext cx="10795000"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Health and Medical Sciences </a:t>
            </a:r>
          </a:p>
        </p:txBody>
      </p:sp>
      <p:sp>
        <p:nvSpPr>
          <p:cNvPr id="6" name="TextBox 5">
            <a:extLst>
              <a:ext uri="{FF2B5EF4-FFF2-40B4-BE49-F238E27FC236}">
                <a16:creationId xmlns:a16="http://schemas.microsoft.com/office/drawing/2014/main" id="{3159B458-DAB9-C176-5E10-E8CAD1080EE2}"/>
              </a:ext>
            </a:extLst>
          </p:cNvPr>
          <p:cNvSpPr txBox="1"/>
          <p:nvPr/>
        </p:nvSpPr>
        <p:spPr>
          <a:xfrm>
            <a:off x="540838" y="1231589"/>
            <a:ext cx="11003462" cy="4924425"/>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300" dirty="0"/>
              <a:t>However, </a:t>
            </a:r>
            <a:r>
              <a:rPr lang="en-US" sz="2300" dirty="0">
                <a:solidFill>
                  <a:srgbClr val="3333FF"/>
                </a:solidFill>
              </a:rPr>
              <a:t>building such MCPSs brings a significant number of challenges and issues </a:t>
            </a:r>
            <a:r>
              <a:rPr lang="en-US" sz="2300" dirty="0"/>
              <a:t>which have to be addressed. These include the following</a:t>
            </a:r>
          </a:p>
          <a:p>
            <a:pPr marL="701675" indent="-342900" algn="just">
              <a:spcAft>
                <a:spcPts val="600"/>
              </a:spcAft>
              <a:buFont typeface="Arial" panose="020B0604020202020204" pitchFamily="34" charset="0"/>
              <a:buChar char="•"/>
            </a:pPr>
            <a:r>
              <a:rPr lang="en-US" sz="2300" dirty="0">
                <a:solidFill>
                  <a:srgbClr val="3333FF"/>
                </a:solidFill>
              </a:rPr>
              <a:t>Software plays a vital and essential role in designing medical devices. </a:t>
            </a:r>
            <a:r>
              <a:rPr lang="en-US" sz="2300" dirty="0"/>
              <a:t>Many functions traditionally implemented in hardware, including safety interlocks, are now being implemented in software.</a:t>
            </a:r>
            <a:r>
              <a:rPr lang="en-US" sz="2300" dirty="0">
                <a:solidFill>
                  <a:srgbClr val="3333FF"/>
                </a:solidFill>
              </a:rPr>
              <a:t> Thus, high-confidence software development is absolutely essential to ensure the safety and effectiveness of medical CPS</a:t>
            </a:r>
          </a:p>
          <a:p>
            <a:pPr marL="701675" indent="-342900" algn="just">
              <a:spcAft>
                <a:spcPts val="600"/>
              </a:spcAft>
              <a:buFont typeface="Arial" panose="020B0604020202020204" pitchFamily="34" charset="0"/>
              <a:buChar char="•"/>
            </a:pPr>
            <a:r>
              <a:rPr lang="en-US" sz="2300" dirty="0">
                <a:solidFill>
                  <a:srgbClr val="3333FF"/>
                </a:solidFill>
              </a:rPr>
              <a:t>Since medical devices should include communication interfaces</a:t>
            </a:r>
            <a:r>
              <a:rPr lang="en-US" sz="2300" dirty="0"/>
              <a:t>, it is also essential to ensure that integrated medical devices are effectively safe, secure, and can ultimately be certified.</a:t>
            </a:r>
          </a:p>
          <a:p>
            <a:pPr marL="701675" indent="-342900" algn="just">
              <a:spcAft>
                <a:spcPts val="600"/>
              </a:spcAft>
              <a:buFont typeface="Arial" panose="020B0604020202020204" pitchFamily="34" charset="0"/>
              <a:buChar char="•"/>
            </a:pPr>
            <a:r>
              <a:rPr lang="en-US" sz="2300" dirty="0">
                <a:solidFill>
                  <a:srgbClr val="3333FF"/>
                </a:solidFill>
              </a:rPr>
              <a:t>The patient information exchanged while the device is interoperating may not only ensure a better understanding of the general health conditions of the patient but can also enable early detection of sicknesses. As a result, the generation of effective and smart alarms is imperative in case of emergency situations</a:t>
            </a:r>
            <a:endParaRPr lang="en-IN" sz="2300" dirty="0">
              <a:solidFill>
                <a:srgbClr val="3333FF"/>
              </a:solidFill>
            </a:endParaRPr>
          </a:p>
        </p:txBody>
      </p:sp>
    </p:spTree>
    <p:extLst>
      <p:ext uri="{BB962C8B-B14F-4D97-AF65-F5344CB8AC3E}">
        <p14:creationId xmlns:p14="http://schemas.microsoft.com/office/powerpoint/2010/main" val="3350516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6232-F0CC-4DE9-7D11-55F0A258591F}"/>
              </a:ext>
            </a:extLst>
          </p:cNvPr>
          <p:cNvSpPr>
            <a:spLocks noGrp="1"/>
          </p:cNvSpPr>
          <p:nvPr>
            <p:ph type="title"/>
          </p:nvPr>
        </p:nvSpPr>
        <p:spPr/>
        <p:txBody>
          <a:bodyPr/>
          <a:lstStyle/>
          <a:p>
            <a:r>
              <a:rPr lang="en-IN" dirty="0">
                <a:solidFill>
                  <a:srgbClr val="990033"/>
                </a:solidFill>
              </a:rPr>
              <a:t>CPS Applications (Contd.)</a:t>
            </a:r>
            <a:endParaRPr lang="en-IN" dirty="0"/>
          </a:p>
        </p:txBody>
      </p:sp>
      <p:sp>
        <p:nvSpPr>
          <p:cNvPr id="4" name="TextBox 3">
            <a:extLst>
              <a:ext uri="{FF2B5EF4-FFF2-40B4-BE49-F238E27FC236}">
                <a16:creationId xmlns:a16="http://schemas.microsoft.com/office/drawing/2014/main" id="{23B7A939-B056-079A-1F3F-9C9FBE1B562D}"/>
              </a:ext>
            </a:extLst>
          </p:cNvPr>
          <p:cNvSpPr txBox="1"/>
          <p:nvPr/>
        </p:nvSpPr>
        <p:spPr>
          <a:xfrm>
            <a:off x="558800" y="821152"/>
            <a:ext cx="10795000"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Health and Medical Sciences </a:t>
            </a:r>
          </a:p>
        </p:txBody>
      </p:sp>
      <p:sp>
        <p:nvSpPr>
          <p:cNvPr id="6" name="TextBox 5">
            <a:extLst>
              <a:ext uri="{FF2B5EF4-FFF2-40B4-BE49-F238E27FC236}">
                <a16:creationId xmlns:a16="http://schemas.microsoft.com/office/drawing/2014/main" id="{3159B458-DAB9-C176-5E10-E8CAD1080EE2}"/>
              </a:ext>
            </a:extLst>
          </p:cNvPr>
          <p:cNvSpPr txBox="1"/>
          <p:nvPr/>
        </p:nvSpPr>
        <p:spPr>
          <a:xfrm>
            <a:off x="662940" y="1310278"/>
            <a:ext cx="10892790" cy="4493538"/>
          </a:xfrm>
          <a:prstGeom prst="rect">
            <a:avLst/>
          </a:prstGeom>
          <a:noFill/>
        </p:spPr>
        <p:txBody>
          <a:bodyPr wrap="square">
            <a:spAutoFit/>
          </a:bodyPr>
          <a:lstStyle/>
          <a:p>
            <a:pPr marL="701675" indent="-342900" algn="just">
              <a:spcAft>
                <a:spcPts val="600"/>
              </a:spcAft>
              <a:buFont typeface="Arial" panose="020B0604020202020204" pitchFamily="34" charset="0"/>
              <a:buChar char="•"/>
            </a:pPr>
            <a:r>
              <a:rPr lang="en-US" sz="2300" dirty="0">
                <a:solidFill>
                  <a:srgbClr val="3333FF"/>
                </a:solidFill>
              </a:rPr>
              <a:t>Computing intelligence should be a property of MCPS. Going forward, that property can be used for increasing the authority of the system by enabling </a:t>
            </a:r>
            <a:r>
              <a:rPr lang="en-US" sz="2300" dirty="0"/>
              <a:t>actuation of therapies based on the patient’s current health status</a:t>
            </a:r>
          </a:p>
          <a:p>
            <a:pPr marL="701675" indent="-342900" algn="just">
              <a:spcAft>
                <a:spcPts val="600"/>
              </a:spcAft>
              <a:buFont typeface="Arial" panose="020B0604020202020204" pitchFamily="34" charset="0"/>
              <a:buChar char="•"/>
            </a:pPr>
            <a:r>
              <a:rPr lang="en-US" sz="2300" dirty="0">
                <a:solidFill>
                  <a:srgbClr val="3333FF"/>
                </a:solidFill>
              </a:rPr>
              <a:t>MCPS </a:t>
            </a:r>
            <a:r>
              <a:rPr lang="en-US" sz="2300" dirty="0">
                <a:solidFill>
                  <a:schemeClr val="tx1">
                    <a:lumMod val="95000"/>
                    <a:lumOff val="5000"/>
                  </a:schemeClr>
                </a:solidFill>
              </a:rPr>
              <a:t>collects very critical medical data and also aims to manage that data</a:t>
            </a:r>
            <a:r>
              <a:rPr lang="en-US" sz="2300" dirty="0"/>
              <a:t>. Therefore, any unauthorized access or tampering with this information can have severe consequences for the patient’s health and can breach or break privacy laws</a:t>
            </a:r>
            <a:r>
              <a:rPr lang="en-US" sz="2300" dirty="0">
                <a:solidFill>
                  <a:srgbClr val="3333FF"/>
                </a:solidFill>
              </a:rPr>
              <a:t>, resulting in attempted abuse, discrimination and physical harm</a:t>
            </a:r>
          </a:p>
          <a:p>
            <a:pPr marL="701675" indent="-342900" algn="just">
              <a:spcAft>
                <a:spcPts val="600"/>
              </a:spcAft>
              <a:buFont typeface="Arial" panose="020B0604020202020204" pitchFamily="34" charset="0"/>
              <a:buChar char="•"/>
            </a:pPr>
            <a:r>
              <a:rPr lang="en-US" sz="2300" dirty="0">
                <a:solidFill>
                  <a:srgbClr val="3333FF"/>
                </a:solidFill>
              </a:rPr>
              <a:t>The demonstration of </a:t>
            </a:r>
            <a:r>
              <a:rPr lang="en-US" sz="2300" dirty="0"/>
              <a:t>dependability and cost-effectiveness for medical device software is the backbone of complex and safety-critical MCPSs. Certification of such medical devices provides a way of achieving this goal.</a:t>
            </a:r>
            <a:r>
              <a:rPr lang="en-US" sz="2300" dirty="0">
                <a:solidFill>
                  <a:srgbClr val="3333FF"/>
                </a:solidFill>
              </a:rPr>
              <a:t> Verification is therefore an essential requirement for the eventual viability of MCPS devices and is, therefore, an important challenge to be addressed.</a:t>
            </a:r>
            <a:endParaRPr lang="en-IN" sz="2300" dirty="0">
              <a:solidFill>
                <a:srgbClr val="3333FF"/>
              </a:solidFill>
            </a:endParaRPr>
          </a:p>
        </p:txBody>
      </p:sp>
    </p:spTree>
    <p:extLst>
      <p:ext uri="{BB962C8B-B14F-4D97-AF65-F5344CB8AC3E}">
        <p14:creationId xmlns:p14="http://schemas.microsoft.com/office/powerpoint/2010/main" val="1188336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6232-F0CC-4DE9-7D11-55F0A258591F}"/>
              </a:ext>
            </a:extLst>
          </p:cNvPr>
          <p:cNvSpPr>
            <a:spLocks noGrp="1"/>
          </p:cNvSpPr>
          <p:nvPr>
            <p:ph type="title"/>
          </p:nvPr>
        </p:nvSpPr>
        <p:spPr/>
        <p:txBody>
          <a:bodyPr/>
          <a:lstStyle/>
          <a:p>
            <a:r>
              <a:rPr lang="en-IN" dirty="0">
                <a:solidFill>
                  <a:srgbClr val="990033"/>
                </a:solidFill>
              </a:rPr>
              <a:t>CPS Applications (Contd.)</a:t>
            </a:r>
            <a:endParaRPr lang="en-IN" dirty="0"/>
          </a:p>
        </p:txBody>
      </p:sp>
      <p:sp>
        <p:nvSpPr>
          <p:cNvPr id="4" name="TextBox 3">
            <a:extLst>
              <a:ext uri="{FF2B5EF4-FFF2-40B4-BE49-F238E27FC236}">
                <a16:creationId xmlns:a16="http://schemas.microsoft.com/office/drawing/2014/main" id="{23B7A939-B056-079A-1F3F-9C9FBE1B562D}"/>
              </a:ext>
            </a:extLst>
          </p:cNvPr>
          <p:cNvSpPr txBox="1"/>
          <p:nvPr/>
        </p:nvSpPr>
        <p:spPr>
          <a:xfrm>
            <a:off x="558800" y="821152"/>
            <a:ext cx="10795000" cy="424732"/>
          </a:xfrm>
          <a:prstGeom prst="rect">
            <a:avLst/>
          </a:prstGeom>
          <a:noFill/>
        </p:spPr>
        <p:txBody>
          <a:bodyPr wrap="square">
            <a:spAutoFit/>
          </a:bodyPr>
          <a:lstStyle/>
          <a:p>
            <a:pPr marL="342900" indent="-342900" algn="just">
              <a:lnSpc>
                <a:spcPct val="90000"/>
              </a:lnSpc>
              <a:spcBef>
                <a:spcPts val="1000"/>
              </a:spcBef>
              <a:buFont typeface="Wingdings" panose="05000000000000000000" pitchFamily="2" charset="2"/>
              <a:buChar char="Ø"/>
            </a:pPr>
            <a:r>
              <a:rPr lang="en-IN" sz="2400" b="1" dirty="0">
                <a:solidFill>
                  <a:srgbClr val="FF0066"/>
                </a:solidFill>
              </a:rPr>
              <a:t>CPS for Health and Medical Sciences </a:t>
            </a:r>
          </a:p>
        </p:txBody>
      </p:sp>
      <p:pic>
        <p:nvPicPr>
          <p:cNvPr id="3" name="Picture 2">
            <a:extLst>
              <a:ext uri="{FF2B5EF4-FFF2-40B4-BE49-F238E27FC236}">
                <a16:creationId xmlns:a16="http://schemas.microsoft.com/office/drawing/2014/main" id="{010A7361-C691-7181-7095-72463313C6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544" y="1245884"/>
            <a:ext cx="10104912" cy="5270752"/>
          </a:xfrm>
          <a:prstGeom prst="rect">
            <a:avLst/>
          </a:prstGeom>
          <a:noFill/>
          <a:ln>
            <a:noFill/>
          </a:ln>
        </p:spPr>
      </p:pic>
      <p:sp>
        <p:nvSpPr>
          <p:cNvPr id="7" name="TextBox 6">
            <a:extLst>
              <a:ext uri="{FF2B5EF4-FFF2-40B4-BE49-F238E27FC236}">
                <a16:creationId xmlns:a16="http://schemas.microsoft.com/office/drawing/2014/main" id="{76F002EA-C43A-1D0F-533D-D8E21A984379}"/>
              </a:ext>
            </a:extLst>
          </p:cNvPr>
          <p:cNvSpPr txBox="1"/>
          <p:nvPr/>
        </p:nvSpPr>
        <p:spPr>
          <a:xfrm>
            <a:off x="3413052" y="6036848"/>
            <a:ext cx="7283300" cy="375552"/>
          </a:xfrm>
          <a:prstGeom prst="rect">
            <a:avLst/>
          </a:prstGeom>
          <a:noFill/>
        </p:spPr>
        <p:txBody>
          <a:bodyPr wrap="square">
            <a:spAutoFit/>
          </a:bodyPr>
          <a:lstStyle/>
          <a:p>
            <a:pPr algn="ctr">
              <a:lnSpc>
                <a:spcPct val="107000"/>
              </a:lnSpc>
              <a:spcAft>
                <a:spcPts val="800"/>
              </a:spcAft>
            </a:pPr>
            <a:r>
              <a:rPr lang="en-US" b="1" dirty="0">
                <a:solidFill>
                  <a:srgbClr val="FF0000"/>
                </a:solidFill>
              </a:rPr>
              <a:t>Fig. Architecture of Personalized Medicine in Managing the Diabetes</a:t>
            </a:r>
            <a:endParaRPr lang="en-IN" b="1" dirty="0">
              <a:solidFill>
                <a:srgbClr val="FF0000"/>
              </a:solidFill>
            </a:endParaRPr>
          </a:p>
        </p:txBody>
      </p:sp>
    </p:spTree>
    <p:extLst>
      <p:ext uri="{BB962C8B-B14F-4D97-AF65-F5344CB8AC3E}">
        <p14:creationId xmlns:p14="http://schemas.microsoft.com/office/powerpoint/2010/main" val="3771542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a:xfrm>
            <a:off x="838200" y="147476"/>
            <a:ext cx="10317480" cy="609282"/>
          </a:xfrm>
        </p:spPr>
        <p:txBody>
          <a:bodyPr/>
          <a:lstStyle/>
          <a:p>
            <a:r>
              <a:rPr lang="en-IN" dirty="0">
                <a:solidFill>
                  <a:srgbClr val="002060"/>
                </a:solidFill>
              </a:rPr>
              <a:t> </a:t>
            </a:r>
            <a:r>
              <a:rPr lang="en-IN" dirty="0">
                <a:solidFill>
                  <a:srgbClr val="990033"/>
                </a:solidFill>
              </a:rPr>
              <a:t>Introduction to CPS</a:t>
            </a:r>
          </a:p>
        </p:txBody>
      </p:sp>
      <p:sp>
        <p:nvSpPr>
          <p:cNvPr id="8" name="TextBox 7">
            <a:extLst>
              <a:ext uri="{FF2B5EF4-FFF2-40B4-BE49-F238E27FC236}">
                <a16:creationId xmlns:a16="http://schemas.microsoft.com/office/drawing/2014/main" id="{0A280BBB-3B6F-ED1A-A094-9BFDD192951C}"/>
              </a:ext>
            </a:extLst>
          </p:cNvPr>
          <p:cNvSpPr txBox="1"/>
          <p:nvPr/>
        </p:nvSpPr>
        <p:spPr>
          <a:xfrm>
            <a:off x="838200" y="3975475"/>
            <a:ext cx="10794999" cy="800219"/>
          </a:xfrm>
          <a:prstGeom prst="rect">
            <a:avLst/>
          </a:prstGeom>
          <a:noFill/>
        </p:spPr>
        <p:txBody>
          <a:bodyPr wrap="square">
            <a:spAutoFit/>
          </a:bodyPr>
          <a:lstStyle/>
          <a:p>
            <a:pPr marL="265113" indent="-265113" algn="just">
              <a:buFont typeface="Wingdings" panose="05000000000000000000" pitchFamily="2" charset="2"/>
              <a:buChar char="§"/>
            </a:pPr>
            <a:r>
              <a:rPr lang="en-IN" sz="2300" b="1" dirty="0"/>
              <a:t>Definition -3: </a:t>
            </a:r>
            <a:r>
              <a:rPr lang="en-IN" sz="2300" dirty="0"/>
              <a:t>CPS is a </a:t>
            </a:r>
            <a:r>
              <a:rPr lang="en-IN" sz="2300" dirty="0">
                <a:solidFill>
                  <a:srgbClr val="990033"/>
                </a:solidFill>
              </a:rPr>
              <a:t>communication-enabled embedded systems, which monitor and control the physical processes and the computerized system </a:t>
            </a:r>
            <a:r>
              <a:rPr lang="en-IN" sz="2300" dirty="0"/>
              <a:t>is closely and seamlessly</a:t>
            </a:r>
          </a:p>
        </p:txBody>
      </p:sp>
      <p:sp>
        <p:nvSpPr>
          <p:cNvPr id="9" name="TextBox 8">
            <a:extLst>
              <a:ext uri="{FF2B5EF4-FFF2-40B4-BE49-F238E27FC236}">
                <a16:creationId xmlns:a16="http://schemas.microsoft.com/office/drawing/2014/main" id="{2A3AF066-9EC3-4B5B-0C4D-EC7929F35304}"/>
              </a:ext>
            </a:extLst>
          </p:cNvPr>
          <p:cNvSpPr txBox="1"/>
          <p:nvPr/>
        </p:nvSpPr>
        <p:spPr>
          <a:xfrm>
            <a:off x="838200" y="1165939"/>
            <a:ext cx="10689772" cy="830997"/>
          </a:xfrm>
          <a:prstGeom prst="rect">
            <a:avLst/>
          </a:prstGeom>
          <a:noFill/>
        </p:spPr>
        <p:txBody>
          <a:bodyPr wrap="square">
            <a:spAutoFit/>
          </a:bodyPr>
          <a:lstStyle/>
          <a:p>
            <a:pPr marL="271463" indent="-271463" algn="just">
              <a:buFont typeface="Wingdings" panose="05000000000000000000" pitchFamily="2" charset="2"/>
              <a:buChar char="§"/>
            </a:pPr>
            <a:r>
              <a:rPr lang="en-IN" sz="2300" b="1" dirty="0"/>
              <a:t>Definition -1: </a:t>
            </a:r>
            <a:r>
              <a:rPr lang="en-IN" sz="2300" dirty="0"/>
              <a:t>CPS is an integration of </a:t>
            </a:r>
            <a:r>
              <a:rPr lang="en-IN" sz="2300" dirty="0">
                <a:solidFill>
                  <a:srgbClr val="990033"/>
                </a:solidFill>
              </a:rPr>
              <a:t>networked, computational </a:t>
            </a:r>
            <a:r>
              <a:rPr lang="en-IN" sz="2300" dirty="0"/>
              <a:t>devices with </a:t>
            </a:r>
            <a:r>
              <a:rPr lang="en-IN" sz="2300" dirty="0">
                <a:solidFill>
                  <a:srgbClr val="990033"/>
                </a:solidFill>
              </a:rPr>
              <a:t>physical process</a:t>
            </a:r>
          </a:p>
        </p:txBody>
      </p:sp>
      <p:sp>
        <p:nvSpPr>
          <p:cNvPr id="11" name="TextBox 10">
            <a:extLst>
              <a:ext uri="{FF2B5EF4-FFF2-40B4-BE49-F238E27FC236}">
                <a16:creationId xmlns:a16="http://schemas.microsoft.com/office/drawing/2014/main" id="{44FA243E-4888-4E74-7065-4EDFDF9142E8}"/>
              </a:ext>
            </a:extLst>
          </p:cNvPr>
          <p:cNvSpPr txBox="1"/>
          <p:nvPr/>
        </p:nvSpPr>
        <p:spPr>
          <a:xfrm>
            <a:off x="838200" y="2332924"/>
            <a:ext cx="10689772" cy="1154162"/>
          </a:xfrm>
          <a:prstGeom prst="rect">
            <a:avLst/>
          </a:prstGeom>
          <a:noFill/>
        </p:spPr>
        <p:txBody>
          <a:bodyPr wrap="square">
            <a:spAutoFit/>
          </a:bodyPr>
          <a:lstStyle/>
          <a:p>
            <a:pPr marL="271463" indent="-271463" algn="just">
              <a:buFont typeface="Wingdings" panose="05000000000000000000" pitchFamily="2" charset="2"/>
              <a:buChar char="§"/>
            </a:pPr>
            <a:r>
              <a:rPr lang="en-IN" sz="2300" b="1" dirty="0"/>
              <a:t>Definition -2: </a:t>
            </a:r>
            <a:r>
              <a:rPr lang="en-IN" sz="2300" dirty="0"/>
              <a:t>CPS are </a:t>
            </a:r>
            <a:r>
              <a:rPr lang="en-IN" sz="2300" dirty="0">
                <a:solidFill>
                  <a:srgbClr val="990033"/>
                </a:solidFill>
              </a:rPr>
              <a:t>physical and engineered systems </a:t>
            </a:r>
            <a:r>
              <a:rPr lang="en-IN" sz="2300" dirty="0"/>
              <a:t>whose operations are monitored, coordinated, controlled and integrated by the computation and communication</a:t>
            </a:r>
            <a:endParaRPr lang="en-IN" sz="2300" b="1" dirty="0">
              <a:solidFill>
                <a:schemeClr val="accent2">
                  <a:lumMod val="50000"/>
                </a:schemeClr>
              </a:solidFill>
            </a:endParaRPr>
          </a:p>
        </p:txBody>
      </p:sp>
      <p:sp>
        <p:nvSpPr>
          <p:cNvPr id="12" name="TextBox 11">
            <a:extLst>
              <a:ext uri="{FF2B5EF4-FFF2-40B4-BE49-F238E27FC236}">
                <a16:creationId xmlns:a16="http://schemas.microsoft.com/office/drawing/2014/main" id="{85D883D2-F006-9494-74D6-3377EC628C0D}"/>
              </a:ext>
            </a:extLst>
          </p:cNvPr>
          <p:cNvSpPr txBox="1"/>
          <p:nvPr/>
        </p:nvSpPr>
        <p:spPr>
          <a:xfrm>
            <a:off x="968829" y="5410053"/>
            <a:ext cx="10664369" cy="461665"/>
          </a:xfrm>
          <a:prstGeom prst="rect">
            <a:avLst/>
          </a:prstGeom>
          <a:solidFill>
            <a:schemeClr val="accent4">
              <a:lumMod val="20000"/>
              <a:lumOff val="80000"/>
            </a:schemeClr>
          </a:solidFill>
          <a:ln>
            <a:solidFill>
              <a:srgbClr val="FF0066"/>
            </a:solidFill>
          </a:ln>
        </p:spPr>
        <p:txBody>
          <a:bodyPr wrap="square" rtlCol="0">
            <a:spAutoFit/>
          </a:bodyPr>
          <a:lstStyle/>
          <a:p>
            <a:pPr algn="ctr"/>
            <a:r>
              <a:rPr lang="en-IN" sz="2400" b="1" dirty="0">
                <a:solidFill>
                  <a:srgbClr val="FF0066"/>
                </a:solidFill>
              </a:rPr>
              <a:t>CPS = Networking Devices + Computational Devices + Physical Devices</a:t>
            </a:r>
          </a:p>
        </p:txBody>
      </p:sp>
    </p:spTree>
    <p:extLst>
      <p:ext uri="{BB962C8B-B14F-4D97-AF65-F5344CB8AC3E}">
        <p14:creationId xmlns:p14="http://schemas.microsoft.com/office/powerpoint/2010/main" val="39642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(Contd.)</a:t>
            </a:r>
          </a:p>
        </p:txBody>
      </p:sp>
      <p:sp>
        <p:nvSpPr>
          <p:cNvPr id="5" name="TextBox 4">
            <a:extLst>
              <a:ext uri="{FF2B5EF4-FFF2-40B4-BE49-F238E27FC236}">
                <a16:creationId xmlns:a16="http://schemas.microsoft.com/office/drawing/2014/main" id="{B44A02AD-6433-EE4B-0B47-27EBA4B66B1F}"/>
              </a:ext>
            </a:extLst>
          </p:cNvPr>
          <p:cNvSpPr txBox="1"/>
          <p:nvPr/>
        </p:nvSpPr>
        <p:spPr>
          <a:xfrm>
            <a:off x="547370" y="740026"/>
            <a:ext cx="10945632"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Smart Grid</a:t>
            </a:r>
          </a:p>
        </p:txBody>
      </p:sp>
      <p:sp>
        <p:nvSpPr>
          <p:cNvPr id="4" name="TextBox 3">
            <a:extLst>
              <a:ext uri="{FF2B5EF4-FFF2-40B4-BE49-F238E27FC236}">
                <a16:creationId xmlns:a16="http://schemas.microsoft.com/office/drawing/2014/main" id="{4D66B2B5-5EEA-AC39-BAC3-9CB170FDDBFB}"/>
              </a:ext>
            </a:extLst>
          </p:cNvPr>
          <p:cNvSpPr txBox="1"/>
          <p:nvPr/>
        </p:nvSpPr>
        <p:spPr>
          <a:xfrm>
            <a:off x="624116" y="1150312"/>
            <a:ext cx="10945632" cy="5355312"/>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Power grid is </a:t>
            </a:r>
            <a:r>
              <a:rPr lang="en-US" sz="2300" dirty="0">
                <a:solidFill>
                  <a:srgbClr val="3333FF"/>
                </a:solidFill>
              </a:rPr>
              <a:t>defined as the network which interconnects the power generation, transmission and distribution unit</a:t>
            </a:r>
            <a:endParaRPr lang="en-IN" sz="2300" dirty="0">
              <a:solidFill>
                <a:srgbClr val="3333FF"/>
              </a:solidFill>
            </a:endParaRPr>
          </a:p>
          <a:p>
            <a:pPr marL="342900" indent="-342900" algn="just">
              <a:spcAft>
                <a:spcPts val="600"/>
              </a:spcAft>
              <a:buFont typeface="Wingdings" panose="05000000000000000000" pitchFamily="2" charset="2"/>
              <a:buChar char="§"/>
            </a:pPr>
            <a:r>
              <a:rPr lang="en-IN" sz="2300" dirty="0">
                <a:solidFill>
                  <a:schemeClr val="tx1">
                    <a:lumMod val="95000"/>
                    <a:lumOff val="5000"/>
                  </a:schemeClr>
                </a:solidFill>
              </a:rPr>
              <a:t>Nowadays, </a:t>
            </a:r>
            <a:r>
              <a:rPr lang="en-IN" sz="2300" dirty="0">
                <a:solidFill>
                  <a:srgbClr val="3333FF"/>
                </a:solidFill>
              </a:rPr>
              <a:t>consumers’ energy requirements are met through a few central power stations, following the typical centralized approach</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However, </a:t>
            </a:r>
            <a:r>
              <a:rPr lang="en-US" sz="2300" dirty="0">
                <a:solidFill>
                  <a:srgbClr val="3333FF"/>
                </a:solidFill>
              </a:rPr>
              <a:t>due to the development of renewable energy resources, in the future we can expect users to also produce energy – hence the term ‘</a:t>
            </a:r>
            <a:r>
              <a:rPr lang="en-US" sz="2300" b="1" dirty="0">
                <a:solidFill>
                  <a:srgbClr val="3333FF"/>
                </a:solidFill>
              </a:rPr>
              <a:t>prosumers</a:t>
            </a:r>
            <a:r>
              <a:rPr lang="en-US" sz="2300" dirty="0">
                <a:solidFill>
                  <a:srgbClr val="3333FF"/>
                </a:solidFill>
              </a:rPr>
              <a:t>’. Thus consumers can interchange the consumer/producer roles</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Smart Grid using CPS is achieved </a:t>
            </a:r>
            <a:r>
              <a:rPr lang="en-US" sz="2300" dirty="0">
                <a:solidFill>
                  <a:srgbClr val="3333FF"/>
                </a:solidFill>
              </a:rPr>
              <a:t>through a complex infrastructure, SoS, taking care of a number of characteristics such as geographical distribution, independent operational and managerial elements, interdisciplinary nature, highly heterogeneous networked systems as well as their behavior and evolutionary development </a:t>
            </a:r>
          </a:p>
          <a:p>
            <a:pPr marL="342900" indent="-342900" algn="just">
              <a:spcAft>
                <a:spcPts val="600"/>
              </a:spcAft>
              <a:buFont typeface="Wingdings" panose="05000000000000000000" pitchFamily="2" charset="2"/>
              <a:buChar char="§"/>
            </a:pPr>
            <a:r>
              <a:rPr lang="en-US" sz="2300" dirty="0">
                <a:solidFill>
                  <a:schemeClr val="tx1">
                    <a:lumMod val="95000"/>
                    <a:lumOff val="5000"/>
                  </a:schemeClr>
                </a:solidFill>
              </a:rPr>
              <a:t>An </a:t>
            </a:r>
            <a:r>
              <a:rPr lang="en-US" sz="2300" dirty="0">
                <a:solidFill>
                  <a:srgbClr val="3333FF"/>
                </a:solidFill>
              </a:rPr>
              <a:t>efficient management and energy utilization requirement is the key driving force of smart grid, such as to obtain granularity in the monitoring and management in the utilization of both local and global available resources</a:t>
            </a:r>
            <a:endParaRPr lang="en-IN" sz="2300" dirty="0">
              <a:solidFill>
                <a:srgbClr val="3333FF"/>
              </a:solidFill>
            </a:endParaRPr>
          </a:p>
        </p:txBody>
      </p:sp>
    </p:spTree>
    <p:extLst>
      <p:ext uri="{BB962C8B-B14F-4D97-AF65-F5344CB8AC3E}">
        <p14:creationId xmlns:p14="http://schemas.microsoft.com/office/powerpoint/2010/main" val="3402488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CPS Applications (Contd.)</a:t>
            </a:r>
          </a:p>
        </p:txBody>
      </p:sp>
      <p:sp>
        <p:nvSpPr>
          <p:cNvPr id="5" name="TextBox 4">
            <a:extLst>
              <a:ext uri="{FF2B5EF4-FFF2-40B4-BE49-F238E27FC236}">
                <a16:creationId xmlns:a16="http://schemas.microsoft.com/office/drawing/2014/main" id="{B44A02AD-6433-EE4B-0B47-27EBA4B66B1F}"/>
              </a:ext>
            </a:extLst>
          </p:cNvPr>
          <p:cNvSpPr txBox="1"/>
          <p:nvPr/>
        </p:nvSpPr>
        <p:spPr>
          <a:xfrm>
            <a:off x="538455" y="752270"/>
            <a:ext cx="10795000" cy="424732"/>
          </a:xfrm>
          <a:prstGeom prst="rect">
            <a:avLst/>
          </a:prstGeom>
          <a:noFill/>
        </p:spPr>
        <p:txBody>
          <a:bodyPr wrap="square">
            <a:spAutoFit/>
          </a:bodyPr>
          <a:lstStyle/>
          <a:p>
            <a:pPr algn="just">
              <a:lnSpc>
                <a:spcPct val="90000"/>
              </a:lnSpc>
              <a:spcBef>
                <a:spcPts val="1000"/>
              </a:spcBef>
            </a:pPr>
            <a:r>
              <a:rPr lang="en-IN" sz="2400" b="1" dirty="0">
                <a:solidFill>
                  <a:srgbClr val="FF0066"/>
                </a:solidFill>
              </a:rPr>
              <a:t>CPS for Smart Grid</a:t>
            </a:r>
          </a:p>
        </p:txBody>
      </p:sp>
      <p:pic>
        <p:nvPicPr>
          <p:cNvPr id="6" name="Picture 5">
            <a:extLst>
              <a:ext uri="{FF2B5EF4-FFF2-40B4-BE49-F238E27FC236}">
                <a16:creationId xmlns:a16="http://schemas.microsoft.com/office/drawing/2014/main" id="{B8ADB9B3-7B25-B338-74ED-0A2F00E324E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39686" y="1164775"/>
            <a:ext cx="8596383" cy="5338895"/>
          </a:xfrm>
          <a:prstGeom prst="rect">
            <a:avLst/>
          </a:prstGeom>
        </p:spPr>
      </p:pic>
    </p:spTree>
    <p:extLst>
      <p:ext uri="{BB962C8B-B14F-4D97-AF65-F5344CB8AC3E}">
        <p14:creationId xmlns:p14="http://schemas.microsoft.com/office/powerpoint/2010/main" val="3907943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58B0B-1BC6-9AA9-68F9-E87080284B36}"/>
              </a:ext>
            </a:extLst>
          </p:cNvPr>
          <p:cNvSpPr>
            <a:spLocks noGrp="1"/>
          </p:cNvSpPr>
          <p:nvPr>
            <p:ph type="title"/>
          </p:nvPr>
        </p:nvSpPr>
        <p:spPr/>
        <p:txBody>
          <a:bodyPr/>
          <a:lstStyle/>
          <a:p>
            <a:r>
              <a:rPr lang="en-IN" dirty="0">
                <a:solidFill>
                  <a:srgbClr val="990033"/>
                </a:solidFill>
              </a:rPr>
              <a:t>CPS Applications (Contd.)</a:t>
            </a:r>
            <a:endParaRPr lang="en-IN" dirty="0"/>
          </a:p>
        </p:txBody>
      </p:sp>
      <p:grpSp>
        <p:nvGrpSpPr>
          <p:cNvPr id="9" name="Group 8">
            <a:extLst>
              <a:ext uri="{FF2B5EF4-FFF2-40B4-BE49-F238E27FC236}">
                <a16:creationId xmlns:a16="http://schemas.microsoft.com/office/drawing/2014/main" id="{01A5920A-5218-23CB-7E55-3F855B58B1A6}"/>
              </a:ext>
            </a:extLst>
          </p:cNvPr>
          <p:cNvGrpSpPr/>
          <p:nvPr/>
        </p:nvGrpSpPr>
        <p:grpSpPr>
          <a:xfrm>
            <a:off x="1531186" y="756758"/>
            <a:ext cx="9637914" cy="5671458"/>
            <a:chOff x="1531186" y="756758"/>
            <a:chExt cx="9637914" cy="5671458"/>
          </a:xfrm>
        </p:grpSpPr>
        <p:pic>
          <p:nvPicPr>
            <p:cNvPr id="5" name="Picture 4">
              <a:extLst>
                <a:ext uri="{FF2B5EF4-FFF2-40B4-BE49-F238E27FC236}">
                  <a16:creationId xmlns:a16="http://schemas.microsoft.com/office/drawing/2014/main" id="{2B4C79D7-6EEE-24AB-E648-B4992326F0C7}"/>
                </a:ext>
              </a:extLst>
            </p:cNvPr>
            <p:cNvPicPr>
              <a:picLocks noChangeAspect="1"/>
            </p:cNvPicPr>
            <p:nvPr/>
          </p:nvPicPr>
          <p:blipFill>
            <a:blip r:embed="rId2"/>
            <a:stretch>
              <a:fillRect/>
            </a:stretch>
          </p:blipFill>
          <p:spPr>
            <a:xfrm>
              <a:off x="1531186" y="756758"/>
              <a:ext cx="9637914" cy="5671458"/>
            </a:xfrm>
            <a:prstGeom prst="rect">
              <a:avLst/>
            </a:prstGeom>
          </p:spPr>
        </p:pic>
        <p:sp>
          <p:nvSpPr>
            <p:cNvPr id="3" name="Rectangle 2">
              <a:extLst>
                <a:ext uri="{FF2B5EF4-FFF2-40B4-BE49-F238E27FC236}">
                  <a16:creationId xmlns:a16="http://schemas.microsoft.com/office/drawing/2014/main" id="{7BA13225-7354-DE88-1750-34AD4A89E7CE}"/>
                </a:ext>
              </a:extLst>
            </p:cNvPr>
            <p:cNvSpPr/>
            <p:nvPr/>
          </p:nvSpPr>
          <p:spPr>
            <a:xfrm>
              <a:off x="1628606" y="1617785"/>
              <a:ext cx="2250831" cy="33004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t>More Computing </a:t>
              </a:r>
              <a:endParaRPr lang="en-IN" sz="1600" b="1" dirty="0"/>
            </a:p>
          </p:txBody>
        </p:sp>
        <p:sp>
          <p:nvSpPr>
            <p:cNvPr id="4" name="Rectangle 3">
              <a:extLst>
                <a:ext uri="{FF2B5EF4-FFF2-40B4-BE49-F238E27FC236}">
                  <a16:creationId xmlns:a16="http://schemas.microsoft.com/office/drawing/2014/main" id="{E6F30455-1851-F578-E8B5-D3241950351D}"/>
                </a:ext>
              </a:extLst>
            </p:cNvPr>
            <p:cNvSpPr/>
            <p:nvPr/>
          </p:nvSpPr>
          <p:spPr>
            <a:xfrm>
              <a:off x="1628605" y="2343714"/>
              <a:ext cx="2250831" cy="6777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Low power Devices</a:t>
              </a:r>
            </a:p>
            <a:p>
              <a:pPr algn="ctr"/>
              <a:r>
                <a:rPr lang="en-US" b="1"/>
                <a:t>and </a:t>
              </a:r>
              <a:r>
                <a:rPr lang="en-US" b="1" dirty="0"/>
                <a:t>Security</a:t>
              </a:r>
              <a:endParaRPr lang="en-IN" b="1" dirty="0"/>
            </a:p>
          </p:txBody>
        </p:sp>
        <p:sp>
          <p:nvSpPr>
            <p:cNvPr id="6" name="Rectangle 5">
              <a:extLst>
                <a:ext uri="{FF2B5EF4-FFF2-40B4-BE49-F238E27FC236}">
                  <a16:creationId xmlns:a16="http://schemas.microsoft.com/office/drawing/2014/main" id="{DA92C9DA-986C-827D-635F-0299C7DC5798}"/>
                </a:ext>
              </a:extLst>
            </p:cNvPr>
            <p:cNvSpPr/>
            <p:nvPr/>
          </p:nvSpPr>
          <p:spPr>
            <a:xfrm>
              <a:off x="1612703" y="3708885"/>
              <a:ext cx="2266733" cy="46554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 power Devices, Security</a:t>
              </a:r>
              <a:endParaRPr lang="en-IN" sz="1600" b="1" dirty="0"/>
            </a:p>
          </p:txBody>
        </p:sp>
        <p:sp>
          <p:nvSpPr>
            <p:cNvPr id="7" name="Rectangle 6">
              <a:extLst>
                <a:ext uri="{FF2B5EF4-FFF2-40B4-BE49-F238E27FC236}">
                  <a16:creationId xmlns:a16="http://schemas.microsoft.com/office/drawing/2014/main" id="{DB7288E4-5048-D232-6945-8D883F70C67C}"/>
                </a:ext>
              </a:extLst>
            </p:cNvPr>
            <p:cNvSpPr/>
            <p:nvPr/>
          </p:nvSpPr>
          <p:spPr>
            <a:xfrm>
              <a:off x="1612703" y="4474170"/>
              <a:ext cx="2266734" cy="5828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Application Software's, QoS</a:t>
              </a:r>
              <a:endParaRPr lang="en-IN" sz="1600" b="1" dirty="0"/>
            </a:p>
          </p:txBody>
        </p:sp>
        <p:sp>
          <p:nvSpPr>
            <p:cNvPr id="8" name="Rectangle 7">
              <a:extLst>
                <a:ext uri="{FF2B5EF4-FFF2-40B4-BE49-F238E27FC236}">
                  <a16:creationId xmlns:a16="http://schemas.microsoft.com/office/drawing/2014/main" id="{8402408A-835A-D630-6CAF-5C438FC5F9AF}"/>
                </a:ext>
              </a:extLst>
            </p:cNvPr>
            <p:cNvSpPr/>
            <p:nvPr/>
          </p:nvSpPr>
          <p:spPr>
            <a:xfrm>
              <a:off x="1612702" y="5390763"/>
              <a:ext cx="2266734" cy="8351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Use of Emerging technologies, Inter-operable Algorithms</a:t>
              </a:r>
              <a:endParaRPr lang="en-IN" sz="1600" b="1" dirty="0"/>
            </a:p>
          </p:txBody>
        </p:sp>
      </p:grpSp>
    </p:spTree>
    <p:extLst>
      <p:ext uri="{BB962C8B-B14F-4D97-AF65-F5344CB8AC3E}">
        <p14:creationId xmlns:p14="http://schemas.microsoft.com/office/powerpoint/2010/main" val="1656835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Future aspects of CPS</a:t>
            </a:r>
          </a:p>
        </p:txBody>
      </p:sp>
      <p:sp>
        <p:nvSpPr>
          <p:cNvPr id="4" name="TextBox 3">
            <a:extLst>
              <a:ext uri="{FF2B5EF4-FFF2-40B4-BE49-F238E27FC236}">
                <a16:creationId xmlns:a16="http://schemas.microsoft.com/office/drawing/2014/main" id="{F7F5C1C3-C281-2D23-5FA7-1BB808864280}"/>
              </a:ext>
            </a:extLst>
          </p:cNvPr>
          <p:cNvSpPr txBox="1"/>
          <p:nvPr/>
        </p:nvSpPr>
        <p:spPr>
          <a:xfrm>
            <a:off x="788137" y="1463141"/>
            <a:ext cx="10415477" cy="2123658"/>
          </a:xfrm>
          <a:prstGeom prst="rect">
            <a:avLst/>
          </a:prstGeom>
          <a:noFill/>
        </p:spPr>
        <p:txBody>
          <a:bodyPr wrap="square">
            <a:spAutoFit/>
          </a:bodyPr>
          <a:lstStyle/>
          <a:p>
            <a:pPr marL="342900" indent="-342900" algn="just">
              <a:buFont typeface="Wingdings" panose="05000000000000000000" pitchFamily="2" charset="2"/>
              <a:buChar char="§"/>
            </a:pPr>
            <a:r>
              <a:rPr lang="en-US" sz="2200" b="1" dirty="0">
                <a:solidFill>
                  <a:srgbClr val="7030A0"/>
                </a:solidFill>
              </a:rPr>
              <a:t>Architectures and Abstractions: </a:t>
            </a:r>
            <a:r>
              <a:rPr lang="en-US" sz="2200" dirty="0"/>
              <a:t>In order to let any CPS communicate, control, compute and integrate between physical and cyber properties, </a:t>
            </a:r>
            <a:r>
              <a:rPr lang="en-US" sz="2200" dirty="0">
                <a:solidFill>
                  <a:srgbClr val="3333FF"/>
                </a:solidFill>
              </a:rPr>
              <a:t>we need to develop an innovative approach and define abstracts to formulate new architectures</a:t>
            </a:r>
            <a:r>
              <a:rPr lang="en-US" sz="2200" dirty="0"/>
              <a:t>. Those architectures may allow the fusion and integration of a set of various heterogeneous systems with different properties that composed the CPS in an integrated, robust and efficient manner</a:t>
            </a:r>
            <a:endParaRPr lang="en-IN" sz="2200" dirty="0"/>
          </a:p>
        </p:txBody>
      </p:sp>
      <p:sp>
        <p:nvSpPr>
          <p:cNvPr id="8" name="TextBox 7">
            <a:extLst>
              <a:ext uri="{FF2B5EF4-FFF2-40B4-BE49-F238E27FC236}">
                <a16:creationId xmlns:a16="http://schemas.microsoft.com/office/drawing/2014/main" id="{EBBE1A11-8D9C-E5F0-44B9-415DD1B7BC72}"/>
              </a:ext>
            </a:extLst>
          </p:cNvPr>
          <p:cNvSpPr txBox="1"/>
          <p:nvPr/>
        </p:nvSpPr>
        <p:spPr>
          <a:xfrm>
            <a:off x="788137" y="3586799"/>
            <a:ext cx="10415477" cy="2800767"/>
          </a:xfrm>
          <a:prstGeom prst="rect">
            <a:avLst/>
          </a:prstGeom>
          <a:noFill/>
        </p:spPr>
        <p:txBody>
          <a:bodyPr wrap="square">
            <a:spAutoFit/>
          </a:bodyPr>
          <a:lstStyle/>
          <a:p>
            <a:pPr marL="342900" indent="-342900" algn="just">
              <a:buFont typeface="Wingdings" panose="05000000000000000000" pitchFamily="2" charset="2"/>
              <a:buChar char="§"/>
            </a:pPr>
            <a:r>
              <a:rPr lang="en-IN" sz="2200" b="1" dirty="0">
                <a:solidFill>
                  <a:srgbClr val="7030A0"/>
                </a:solidFill>
              </a:rPr>
              <a:t>Network control and Distributed Computations: </a:t>
            </a:r>
            <a:r>
              <a:rPr lang="en-IN" sz="2200" dirty="0">
                <a:solidFill>
                  <a:srgbClr val="3333FF"/>
                </a:solidFill>
              </a:rPr>
              <a:t>Here we refer to developing new frameworks, methods, algorithms and Software Development Kits (SDKs) related to event-driven and time-dependent calculations (computing).</a:t>
            </a:r>
            <a:r>
              <a:rPr lang="en-IN" sz="2200" dirty="0">
                <a:solidFill>
                  <a:schemeClr val="tx1">
                    <a:lumMod val="95000"/>
                    <a:lumOff val="5000"/>
                  </a:schemeClr>
                </a:solidFill>
              </a:rPr>
              <a:t> Moreover, </a:t>
            </a:r>
            <a:r>
              <a:rPr lang="en-IN" sz="2200" dirty="0">
                <a:solidFill>
                  <a:srgbClr val="3333FF"/>
                </a:solidFill>
              </a:rPr>
              <a:t>we also lack software tools, various time-delay tolerance, malfunctions, runtime configuration and rapid decision support for distributed systems such as CPS</a:t>
            </a:r>
            <a:r>
              <a:rPr lang="en-IN" sz="2200" dirty="0">
                <a:solidFill>
                  <a:schemeClr val="tx1">
                    <a:lumMod val="95000"/>
                    <a:lumOff val="5000"/>
                  </a:schemeClr>
                </a:solidFill>
              </a:rPr>
              <a:t>. Therefore, we should take into account the </a:t>
            </a:r>
            <a:r>
              <a:rPr lang="en-IN" sz="2200" dirty="0">
                <a:solidFill>
                  <a:srgbClr val="3333FF"/>
                </a:solidFill>
              </a:rPr>
              <a:t>satisfactory interaction of the physical environment with highly reliable and secure but varying components</a:t>
            </a:r>
            <a:r>
              <a:rPr lang="en-IN" sz="2200" dirty="0">
                <a:solidFill>
                  <a:schemeClr val="tx1">
                    <a:lumMod val="95000"/>
                    <a:lumOff val="5000"/>
                  </a:schemeClr>
                </a:solidFill>
              </a:rPr>
              <a:t>, which later on take decisions on runtime autonomously.</a:t>
            </a:r>
          </a:p>
        </p:txBody>
      </p:sp>
      <p:sp>
        <p:nvSpPr>
          <p:cNvPr id="10" name="TextBox 9">
            <a:extLst>
              <a:ext uri="{FF2B5EF4-FFF2-40B4-BE49-F238E27FC236}">
                <a16:creationId xmlns:a16="http://schemas.microsoft.com/office/drawing/2014/main" id="{B3974138-A82E-C6F5-AE49-2AAD0BA1B45B}"/>
              </a:ext>
            </a:extLst>
          </p:cNvPr>
          <p:cNvSpPr txBox="1"/>
          <p:nvPr/>
        </p:nvSpPr>
        <p:spPr>
          <a:xfrm>
            <a:off x="838199" y="894506"/>
            <a:ext cx="10415477" cy="430887"/>
          </a:xfrm>
          <a:prstGeom prst="rect">
            <a:avLst/>
          </a:prstGeom>
          <a:noFill/>
        </p:spPr>
        <p:txBody>
          <a:bodyPr wrap="square">
            <a:spAutoFit/>
          </a:bodyPr>
          <a:lstStyle/>
          <a:p>
            <a:r>
              <a:rPr lang="en-IN" sz="2200" dirty="0">
                <a:solidFill>
                  <a:srgbClr val="002060"/>
                </a:solidFill>
              </a:rPr>
              <a:t>The future research challenges of the CPS domain which is still at an early stage</a:t>
            </a:r>
          </a:p>
        </p:txBody>
      </p:sp>
    </p:spTree>
    <p:extLst>
      <p:ext uri="{BB962C8B-B14F-4D97-AF65-F5344CB8AC3E}">
        <p14:creationId xmlns:p14="http://schemas.microsoft.com/office/powerpoint/2010/main" val="3695653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Future aspects of CPS (Contd.)</a:t>
            </a:r>
          </a:p>
        </p:txBody>
      </p:sp>
      <p:sp>
        <p:nvSpPr>
          <p:cNvPr id="8" name="TextBox 7">
            <a:extLst>
              <a:ext uri="{FF2B5EF4-FFF2-40B4-BE49-F238E27FC236}">
                <a16:creationId xmlns:a16="http://schemas.microsoft.com/office/drawing/2014/main" id="{EBBE1A11-8D9C-E5F0-44B9-415DD1B7BC72}"/>
              </a:ext>
            </a:extLst>
          </p:cNvPr>
          <p:cNvSpPr txBox="1"/>
          <p:nvPr/>
        </p:nvSpPr>
        <p:spPr>
          <a:xfrm>
            <a:off x="938323" y="900737"/>
            <a:ext cx="10415477" cy="1785104"/>
          </a:xfrm>
          <a:prstGeom prst="rect">
            <a:avLst/>
          </a:prstGeom>
          <a:noFill/>
        </p:spPr>
        <p:txBody>
          <a:bodyPr wrap="square">
            <a:spAutoFit/>
          </a:bodyPr>
          <a:lstStyle/>
          <a:p>
            <a:pPr marL="342900" indent="-342900" algn="just">
              <a:buFont typeface="Wingdings" panose="05000000000000000000" pitchFamily="2" charset="2"/>
              <a:buChar char="§"/>
            </a:pPr>
            <a:r>
              <a:rPr lang="en-US" sz="2200" b="1" dirty="0">
                <a:solidFill>
                  <a:srgbClr val="7030A0"/>
                </a:solidFill>
              </a:rPr>
              <a:t>Validation and verification: </a:t>
            </a:r>
            <a:r>
              <a:rPr lang="en-US" sz="2200" dirty="0">
                <a:solidFill>
                  <a:srgbClr val="3333FF"/>
                </a:solidFill>
              </a:rPr>
              <a:t>Any CPS system expects to be composed of such hardware and software modules that should outperform their current stage and must achieve a high level of re-configurability, dependability and certification when it is required. </a:t>
            </a:r>
            <a:r>
              <a:rPr lang="en-US" sz="2200" dirty="0"/>
              <a:t>Hereafter, </a:t>
            </a:r>
            <a:r>
              <a:rPr lang="en-US" sz="2200" dirty="0">
                <a:solidFill>
                  <a:srgbClr val="3333FF"/>
                </a:solidFill>
              </a:rPr>
              <a:t>new algorithms, models, tools and methods are expected in order to validate the software components. </a:t>
            </a:r>
            <a:endParaRPr lang="en-IN" sz="2200" dirty="0">
              <a:solidFill>
                <a:srgbClr val="3333FF"/>
              </a:solidFill>
            </a:endParaRPr>
          </a:p>
        </p:txBody>
      </p:sp>
    </p:spTree>
    <p:extLst>
      <p:ext uri="{BB962C8B-B14F-4D97-AF65-F5344CB8AC3E}">
        <p14:creationId xmlns:p14="http://schemas.microsoft.com/office/powerpoint/2010/main" val="785245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Future aspects of CPS (Contd.)</a:t>
            </a:r>
          </a:p>
        </p:txBody>
      </p:sp>
      <p:sp>
        <p:nvSpPr>
          <p:cNvPr id="4" name="TextBox 3">
            <a:extLst>
              <a:ext uri="{FF2B5EF4-FFF2-40B4-BE49-F238E27FC236}">
                <a16:creationId xmlns:a16="http://schemas.microsoft.com/office/drawing/2014/main" id="{B0F12220-830C-6F06-397B-C2F9DEDF5710}"/>
              </a:ext>
            </a:extLst>
          </p:cNvPr>
          <p:cNvSpPr txBox="1"/>
          <p:nvPr/>
        </p:nvSpPr>
        <p:spPr>
          <a:xfrm>
            <a:off x="541021" y="779618"/>
            <a:ext cx="11140439" cy="5709255"/>
          </a:xfrm>
          <a:prstGeom prst="rect">
            <a:avLst/>
          </a:prstGeom>
          <a:noFill/>
        </p:spPr>
        <p:txBody>
          <a:bodyPr wrap="square">
            <a:spAutoFit/>
          </a:bodyPr>
          <a:lstStyle/>
          <a:p>
            <a:pPr>
              <a:spcAft>
                <a:spcPts val="600"/>
              </a:spcAft>
            </a:pPr>
            <a:r>
              <a:rPr lang="en-IN" sz="2300" dirty="0"/>
              <a:t>There are research challenges in the CPS field were highlighted by the CPS Steering Group in their report and are described in detail below:</a:t>
            </a:r>
          </a:p>
          <a:p>
            <a:pPr marL="342900" indent="-342900" algn="just">
              <a:spcAft>
                <a:spcPts val="600"/>
              </a:spcAft>
              <a:buFont typeface="Wingdings" panose="05000000000000000000" pitchFamily="2" charset="2"/>
              <a:buChar char="§"/>
            </a:pPr>
            <a:r>
              <a:rPr lang="en-US" sz="2300" dirty="0"/>
              <a:t>The </a:t>
            </a:r>
            <a:r>
              <a:rPr lang="en-US" sz="2300" dirty="0">
                <a:solidFill>
                  <a:srgbClr val="3333FF"/>
                </a:solidFill>
              </a:rPr>
              <a:t>redesigning of abstract layers is required </a:t>
            </a:r>
            <a:r>
              <a:rPr lang="en-US" sz="2300" dirty="0"/>
              <a:t>where those layers must include some physical concepts including energy and time. Those changes will </a:t>
            </a:r>
            <a:r>
              <a:rPr lang="en-US" sz="2300" dirty="0">
                <a:solidFill>
                  <a:srgbClr val="3333FF"/>
                </a:solidFill>
              </a:rPr>
              <a:t>relatively allow the fusion of computations/calculations together with the physical properties and physical system dynamics </a:t>
            </a:r>
            <a:r>
              <a:rPr lang="en-US" sz="2300" dirty="0"/>
              <a:t>which are currently causing uncertainties in the implementation of CPS</a:t>
            </a:r>
          </a:p>
          <a:p>
            <a:pPr marL="342900" indent="-342900" algn="just">
              <a:spcAft>
                <a:spcPts val="600"/>
              </a:spcAft>
              <a:buFont typeface="Wingdings" panose="05000000000000000000" pitchFamily="2" charset="2"/>
              <a:buChar char="§"/>
            </a:pPr>
            <a:r>
              <a:rPr lang="en-US" sz="2300" dirty="0"/>
              <a:t>Semantic foundations need to be developed </a:t>
            </a:r>
            <a:r>
              <a:rPr lang="en-US" sz="2300" dirty="0">
                <a:solidFill>
                  <a:srgbClr val="3333FF"/>
                </a:solidFill>
              </a:rPr>
              <a:t>for heterogeneous models of CPS</a:t>
            </a:r>
            <a:r>
              <a:rPr lang="en-US" sz="2300" dirty="0"/>
              <a:t>. Also, </a:t>
            </a:r>
            <a:r>
              <a:rPr lang="en-US" sz="2300" dirty="0">
                <a:solidFill>
                  <a:srgbClr val="3333FF"/>
                </a:solidFill>
              </a:rPr>
              <a:t>various modeling languages are also required in order to describe the numerous associated logics </a:t>
            </a:r>
            <a:r>
              <a:rPr lang="en-US" sz="2300" dirty="0"/>
              <a:t>of physics</a:t>
            </a:r>
          </a:p>
          <a:p>
            <a:pPr marL="342900" indent="-342900" algn="just">
              <a:spcAft>
                <a:spcPts val="600"/>
              </a:spcAft>
              <a:buFont typeface="Wingdings" panose="05000000000000000000" pitchFamily="2" charset="2"/>
              <a:buChar char="§"/>
            </a:pPr>
            <a:r>
              <a:rPr lang="en-US" sz="2300" dirty="0">
                <a:solidFill>
                  <a:srgbClr val="3333FF"/>
                </a:solidFill>
              </a:rPr>
              <a:t>Understanding and composing of a new heterogeneous system that tolerates the large amount of data</a:t>
            </a:r>
            <a:r>
              <a:rPr lang="en-US" sz="2300" dirty="0"/>
              <a:t>. In addition, </a:t>
            </a:r>
            <a:r>
              <a:rPr lang="en-US" sz="2300" dirty="0">
                <a:solidFill>
                  <a:srgbClr val="3333FF"/>
                </a:solidFill>
              </a:rPr>
              <a:t>a networked system that fulfills a set of essential physical characteristics and has the ability to deliver the desired CPS functionalities in a more reliable fashion</a:t>
            </a:r>
          </a:p>
          <a:p>
            <a:pPr marL="342900" indent="-342900" algn="just">
              <a:buFont typeface="Wingdings" panose="05000000000000000000" pitchFamily="2" charset="2"/>
              <a:buChar char="§"/>
            </a:pPr>
            <a:r>
              <a:rPr lang="en-US" sz="2300" dirty="0"/>
              <a:t>The </a:t>
            </a:r>
            <a:r>
              <a:rPr lang="en-US" sz="2300" dirty="0">
                <a:solidFill>
                  <a:srgbClr val="3333FF"/>
                </a:solidFill>
              </a:rPr>
              <a:t>development of a technology for achieving the predictability in partially compositional properties</a:t>
            </a:r>
            <a:endParaRPr lang="en-IN" sz="2300" dirty="0">
              <a:solidFill>
                <a:srgbClr val="3333FF"/>
              </a:solidFill>
            </a:endParaRPr>
          </a:p>
        </p:txBody>
      </p:sp>
    </p:spTree>
    <p:extLst>
      <p:ext uri="{BB962C8B-B14F-4D97-AF65-F5344CB8AC3E}">
        <p14:creationId xmlns:p14="http://schemas.microsoft.com/office/powerpoint/2010/main" val="1911287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990033"/>
                </a:solidFill>
              </a:rPr>
              <a:t>Future aspects of CPS (Contd.)</a:t>
            </a:r>
          </a:p>
        </p:txBody>
      </p:sp>
      <p:sp>
        <p:nvSpPr>
          <p:cNvPr id="4" name="TextBox 3">
            <a:extLst>
              <a:ext uri="{FF2B5EF4-FFF2-40B4-BE49-F238E27FC236}">
                <a16:creationId xmlns:a16="http://schemas.microsoft.com/office/drawing/2014/main" id="{B0F12220-830C-6F06-397B-C2F9DEDF5710}"/>
              </a:ext>
            </a:extLst>
          </p:cNvPr>
          <p:cNvSpPr txBox="1"/>
          <p:nvPr/>
        </p:nvSpPr>
        <p:spPr>
          <a:xfrm>
            <a:off x="529590" y="855375"/>
            <a:ext cx="11117580" cy="3154710"/>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300" dirty="0"/>
              <a:t>The modeling of a </a:t>
            </a:r>
            <a:r>
              <a:rPr lang="en-US" sz="2300" dirty="0">
                <a:solidFill>
                  <a:srgbClr val="3333FF"/>
                </a:solidFill>
              </a:rPr>
              <a:t>predictable and precise technology to be considered as a base foundation for integrating various systems in the future</a:t>
            </a:r>
          </a:p>
          <a:p>
            <a:pPr marL="342900" indent="-342900" algn="just">
              <a:spcAft>
                <a:spcPts val="600"/>
              </a:spcAft>
              <a:buFont typeface="Wingdings" panose="05000000000000000000" pitchFamily="2" charset="2"/>
              <a:buChar char="§"/>
            </a:pPr>
            <a:r>
              <a:rPr lang="en-US" sz="2300" dirty="0"/>
              <a:t>Proposing a </a:t>
            </a:r>
            <a:r>
              <a:rPr lang="en-US" sz="2300" dirty="0">
                <a:solidFill>
                  <a:srgbClr val="3333FF"/>
                </a:solidFill>
              </a:rPr>
              <a:t>new infrastructure for swift design and automation of CPS</a:t>
            </a:r>
          </a:p>
          <a:p>
            <a:pPr marL="342900" indent="-342900" algn="just">
              <a:spcAft>
                <a:spcPts val="600"/>
              </a:spcAft>
              <a:buFont typeface="Wingdings" panose="05000000000000000000" pitchFamily="2" charset="2"/>
              <a:buChar char="§"/>
            </a:pPr>
            <a:r>
              <a:rPr lang="en-US" sz="2300" dirty="0"/>
              <a:t>The design of a new series of </a:t>
            </a:r>
            <a:r>
              <a:rPr lang="en-US" sz="2300" dirty="0">
                <a:solidFill>
                  <a:srgbClr val="3333FF"/>
                </a:solidFill>
              </a:rPr>
              <a:t>flexible architectures, enabling CPS, ensuring the development of the nationwide and global effective systems</a:t>
            </a:r>
          </a:p>
          <a:p>
            <a:pPr marL="342900" indent="-342900" algn="just">
              <a:spcAft>
                <a:spcPts val="600"/>
              </a:spcAft>
              <a:buFont typeface="Wingdings" panose="05000000000000000000" pitchFamily="2" charset="2"/>
              <a:buChar char="§"/>
            </a:pPr>
            <a:r>
              <a:rPr lang="en-US" sz="2300" dirty="0"/>
              <a:t>From the existing but unreliable modules, </a:t>
            </a:r>
            <a:r>
              <a:rPr lang="en-US" sz="2300" dirty="0">
                <a:solidFill>
                  <a:srgbClr val="3333FF"/>
                </a:solidFill>
              </a:rPr>
              <a:t>developing the architectures and modeling tools for a reliable and resilient CPS that must be able to withstand malicious attack from either the physical or cyber world</a:t>
            </a:r>
            <a:endParaRPr lang="en-IN" sz="2300" dirty="0">
              <a:solidFill>
                <a:srgbClr val="3333FF"/>
              </a:solidFill>
            </a:endParaRPr>
          </a:p>
        </p:txBody>
      </p:sp>
    </p:spTree>
    <p:extLst>
      <p:ext uri="{BB962C8B-B14F-4D97-AF65-F5344CB8AC3E}">
        <p14:creationId xmlns:p14="http://schemas.microsoft.com/office/powerpoint/2010/main" val="999327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75F4-62B0-5B21-E000-AB306301D373}"/>
              </a:ext>
            </a:extLst>
          </p:cNvPr>
          <p:cNvSpPr>
            <a:spLocks noGrp="1"/>
          </p:cNvSpPr>
          <p:nvPr>
            <p:ph type="title"/>
          </p:nvPr>
        </p:nvSpPr>
        <p:spPr/>
        <p:txBody>
          <a:bodyPr/>
          <a:lstStyle/>
          <a:p>
            <a:r>
              <a:rPr lang="en-IN" dirty="0"/>
              <a:t>Application Domains </a:t>
            </a:r>
          </a:p>
        </p:txBody>
      </p:sp>
      <p:pic>
        <p:nvPicPr>
          <p:cNvPr id="7" name="Picture 6">
            <a:extLst>
              <a:ext uri="{FF2B5EF4-FFF2-40B4-BE49-F238E27FC236}">
                <a16:creationId xmlns:a16="http://schemas.microsoft.com/office/drawing/2014/main" id="{E90F8A65-168E-0BAB-BD16-2F1C87254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761" y="680733"/>
            <a:ext cx="8648478" cy="5819917"/>
          </a:xfrm>
          <a:prstGeom prst="rect">
            <a:avLst/>
          </a:prstGeom>
        </p:spPr>
      </p:pic>
    </p:spTree>
    <p:extLst>
      <p:ext uri="{BB962C8B-B14F-4D97-AF65-F5344CB8AC3E}">
        <p14:creationId xmlns:p14="http://schemas.microsoft.com/office/powerpoint/2010/main" val="3043379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75F4-62B0-5B21-E000-AB306301D373}"/>
              </a:ext>
            </a:extLst>
          </p:cNvPr>
          <p:cNvSpPr>
            <a:spLocks noGrp="1"/>
          </p:cNvSpPr>
          <p:nvPr>
            <p:ph type="title"/>
          </p:nvPr>
        </p:nvSpPr>
        <p:spPr>
          <a:xfrm>
            <a:off x="848833" y="51781"/>
            <a:ext cx="10515600" cy="609282"/>
          </a:xfrm>
        </p:spPr>
        <p:txBody>
          <a:bodyPr/>
          <a:lstStyle/>
          <a:p>
            <a:r>
              <a:rPr lang="en-IN" dirty="0"/>
              <a:t>Application Domains (Contd.)</a:t>
            </a:r>
          </a:p>
        </p:txBody>
      </p:sp>
      <p:pic>
        <p:nvPicPr>
          <p:cNvPr id="4" name="Picture 3">
            <a:extLst>
              <a:ext uri="{FF2B5EF4-FFF2-40B4-BE49-F238E27FC236}">
                <a16:creationId xmlns:a16="http://schemas.microsoft.com/office/drawing/2014/main" id="{4D4E0DFB-F9A7-4CB2-E490-092318F5A3F1}"/>
              </a:ext>
            </a:extLst>
          </p:cNvPr>
          <p:cNvPicPr>
            <a:picLocks noChangeAspect="1"/>
          </p:cNvPicPr>
          <p:nvPr/>
        </p:nvPicPr>
        <p:blipFill>
          <a:blip r:embed="rId2"/>
          <a:stretch>
            <a:fillRect/>
          </a:stretch>
        </p:blipFill>
        <p:spPr>
          <a:xfrm>
            <a:off x="705293" y="610509"/>
            <a:ext cx="10781414" cy="5854085"/>
          </a:xfrm>
          <a:prstGeom prst="rect">
            <a:avLst/>
          </a:prstGeom>
        </p:spPr>
      </p:pic>
    </p:spTree>
    <p:extLst>
      <p:ext uri="{BB962C8B-B14F-4D97-AF65-F5344CB8AC3E}">
        <p14:creationId xmlns:p14="http://schemas.microsoft.com/office/powerpoint/2010/main" val="4195864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D9679B-44B5-B0B2-A6AE-254A5BE6359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 y="525638"/>
            <a:ext cx="12184342" cy="5806723"/>
          </a:xfrm>
          <a:prstGeom prst="rect">
            <a:avLst/>
          </a:prstGeom>
        </p:spPr>
      </p:pic>
    </p:spTree>
    <p:extLst>
      <p:ext uri="{BB962C8B-B14F-4D97-AF65-F5344CB8AC3E}">
        <p14:creationId xmlns:p14="http://schemas.microsoft.com/office/powerpoint/2010/main" val="3787615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002060"/>
                </a:solidFill>
              </a:rPr>
              <a:t> </a:t>
            </a:r>
            <a:r>
              <a:rPr lang="en-IN" dirty="0">
                <a:solidFill>
                  <a:srgbClr val="990033"/>
                </a:solidFill>
              </a:rPr>
              <a:t>Introduction to CPS (Contd.)</a:t>
            </a:r>
          </a:p>
        </p:txBody>
      </p:sp>
      <p:sp>
        <p:nvSpPr>
          <p:cNvPr id="15" name="TextBox 14">
            <a:extLst>
              <a:ext uri="{FF2B5EF4-FFF2-40B4-BE49-F238E27FC236}">
                <a16:creationId xmlns:a16="http://schemas.microsoft.com/office/drawing/2014/main" id="{25D00F86-BAD7-5B7C-4289-270E996DF781}"/>
              </a:ext>
            </a:extLst>
          </p:cNvPr>
          <p:cNvSpPr txBox="1"/>
          <p:nvPr/>
        </p:nvSpPr>
        <p:spPr>
          <a:xfrm>
            <a:off x="504735" y="1255216"/>
            <a:ext cx="5255985" cy="4370427"/>
          </a:xfrm>
          <a:prstGeom prst="rect">
            <a:avLst/>
          </a:prstGeom>
          <a:noFill/>
        </p:spPr>
        <p:txBody>
          <a:bodyPr wrap="square" rtlCol="0">
            <a:spAutoFit/>
          </a:bodyPr>
          <a:lstStyle/>
          <a:p>
            <a:pPr>
              <a:spcAft>
                <a:spcPts val="600"/>
              </a:spcAft>
            </a:pPr>
            <a:r>
              <a:rPr lang="en-IN" sz="2300" b="1" dirty="0"/>
              <a:t>Embedded Systems</a:t>
            </a:r>
          </a:p>
          <a:p>
            <a:pPr marL="342900" indent="-342900" algn="just">
              <a:spcAft>
                <a:spcPts val="600"/>
              </a:spcAft>
              <a:buFont typeface="Wingdings" panose="05000000000000000000" pitchFamily="2" charset="2"/>
              <a:buChar char="§"/>
            </a:pPr>
            <a:r>
              <a:rPr lang="en-US" sz="2400" dirty="0"/>
              <a:t>An </a:t>
            </a:r>
            <a:r>
              <a:rPr lang="en-US" sz="2400" dirty="0">
                <a:solidFill>
                  <a:srgbClr val="3333FF"/>
                </a:solidFill>
              </a:rPr>
              <a:t>embedded system </a:t>
            </a:r>
            <a:r>
              <a:rPr lang="en-US" sz="2400" dirty="0"/>
              <a:t>is a computer system—a combination of a </a:t>
            </a:r>
            <a:r>
              <a:rPr lang="en-US" sz="2400" dirty="0">
                <a:solidFill>
                  <a:srgbClr val="3333FF"/>
                </a:solidFill>
              </a:rPr>
              <a:t>computer processor, computer memory, and input/ output peripheral devices</a:t>
            </a:r>
          </a:p>
          <a:p>
            <a:pPr marL="342900" indent="-342900" algn="just">
              <a:spcAft>
                <a:spcPts val="600"/>
              </a:spcAft>
              <a:buFont typeface="Wingdings" panose="05000000000000000000" pitchFamily="2" charset="2"/>
              <a:buChar char="§"/>
            </a:pPr>
            <a:r>
              <a:rPr lang="en-US" sz="2400" dirty="0"/>
              <a:t>The embedded systems are </a:t>
            </a:r>
            <a:r>
              <a:rPr lang="en-US" sz="2400" dirty="0">
                <a:solidFill>
                  <a:srgbClr val="3333FF"/>
                </a:solidFill>
              </a:rPr>
              <a:t>real-time </a:t>
            </a:r>
            <a:r>
              <a:rPr lang="en-US" sz="2400" dirty="0"/>
              <a:t>and often use </a:t>
            </a:r>
            <a:r>
              <a:rPr lang="en-US" sz="2400" dirty="0">
                <a:solidFill>
                  <a:srgbClr val="3333FF"/>
                </a:solidFill>
              </a:rPr>
              <a:t>specialized networking technologies</a:t>
            </a:r>
            <a:r>
              <a:rPr lang="en-IN" sz="2400" dirty="0">
                <a:solidFill>
                  <a:srgbClr val="3333FF"/>
                </a:solidFill>
              </a:rPr>
              <a:t> </a:t>
            </a:r>
          </a:p>
          <a:p>
            <a:pPr marL="342900" indent="-342900" algn="just">
              <a:spcAft>
                <a:spcPts val="600"/>
              </a:spcAft>
              <a:buFont typeface="Wingdings" panose="05000000000000000000" pitchFamily="2" charset="2"/>
              <a:buChar char="§"/>
            </a:pPr>
            <a:r>
              <a:rPr lang="en-US" sz="2400" dirty="0">
                <a:solidFill>
                  <a:schemeClr val="tx1">
                    <a:lumMod val="95000"/>
                    <a:lumOff val="5000"/>
                  </a:schemeClr>
                </a:solidFill>
              </a:rPr>
              <a:t>An </a:t>
            </a:r>
            <a:r>
              <a:rPr lang="en-US" sz="2400" dirty="0">
                <a:solidFill>
                  <a:srgbClr val="3333FF"/>
                </a:solidFill>
              </a:rPr>
              <a:t>embedded system interacts with the physical process or environment and reacts accordingly. </a:t>
            </a:r>
          </a:p>
        </p:txBody>
      </p:sp>
      <p:pic>
        <p:nvPicPr>
          <p:cNvPr id="7" name="Picture 6">
            <a:extLst>
              <a:ext uri="{FF2B5EF4-FFF2-40B4-BE49-F238E27FC236}">
                <a16:creationId xmlns:a16="http://schemas.microsoft.com/office/drawing/2014/main" id="{426DC633-E8B0-DCA4-CF98-F9A49572264F}"/>
              </a:ext>
            </a:extLst>
          </p:cNvPr>
          <p:cNvPicPr>
            <a:picLocks noChangeAspect="1"/>
          </p:cNvPicPr>
          <p:nvPr/>
        </p:nvPicPr>
        <p:blipFill>
          <a:blip r:embed="rId2"/>
          <a:stretch>
            <a:fillRect/>
          </a:stretch>
        </p:blipFill>
        <p:spPr>
          <a:xfrm>
            <a:off x="5995398" y="733898"/>
            <a:ext cx="5611857" cy="5390204"/>
          </a:xfrm>
          <a:prstGeom prst="rect">
            <a:avLst/>
          </a:prstGeom>
        </p:spPr>
      </p:pic>
      <p:sp>
        <p:nvSpPr>
          <p:cNvPr id="8" name="TextBox 7">
            <a:extLst>
              <a:ext uri="{FF2B5EF4-FFF2-40B4-BE49-F238E27FC236}">
                <a16:creationId xmlns:a16="http://schemas.microsoft.com/office/drawing/2014/main" id="{0C0AEF43-B745-B2C8-18DA-F8221F0689E6}"/>
              </a:ext>
            </a:extLst>
          </p:cNvPr>
          <p:cNvSpPr txBox="1"/>
          <p:nvPr/>
        </p:nvSpPr>
        <p:spPr>
          <a:xfrm>
            <a:off x="7455218" y="6112672"/>
            <a:ext cx="3064192" cy="400110"/>
          </a:xfrm>
          <a:prstGeom prst="rect">
            <a:avLst/>
          </a:prstGeom>
          <a:noFill/>
        </p:spPr>
        <p:txBody>
          <a:bodyPr wrap="square">
            <a:spAutoFit/>
          </a:bodyPr>
          <a:lstStyle/>
          <a:p>
            <a:r>
              <a:rPr lang="en-IN" sz="2000" b="1" dirty="0">
                <a:solidFill>
                  <a:srgbClr val="3333FF"/>
                </a:solidFill>
              </a:rPr>
              <a:t>Figure. Embedded System</a:t>
            </a:r>
          </a:p>
        </p:txBody>
      </p:sp>
    </p:spTree>
    <p:extLst>
      <p:ext uri="{BB962C8B-B14F-4D97-AF65-F5344CB8AC3E}">
        <p14:creationId xmlns:p14="http://schemas.microsoft.com/office/powerpoint/2010/main" val="3123394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002060"/>
                </a:solidFill>
              </a:rPr>
              <a:t> </a:t>
            </a:r>
            <a:r>
              <a:rPr lang="en-IN" dirty="0">
                <a:solidFill>
                  <a:srgbClr val="990033"/>
                </a:solidFill>
              </a:rPr>
              <a:t>Introduction to CPS (Contd.)</a:t>
            </a:r>
          </a:p>
        </p:txBody>
      </p:sp>
      <p:sp>
        <p:nvSpPr>
          <p:cNvPr id="8" name="TextBox 7">
            <a:extLst>
              <a:ext uri="{FF2B5EF4-FFF2-40B4-BE49-F238E27FC236}">
                <a16:creationId xmlns:a16="http://schemas.microsoft.com/office/drawing/2014/main" id="{480C50BF-FB8C-8C30-33C0-88533BA9DF92}"/>
              </a:ext>
            </a:extLst>
          </p:cNvPr>
          <p:cNvSpPr txBox="1"/>
          <p:nvPr/>
        </p:nvSpPr>
        <p:spPr>
          <a:xfrm>
            <a:off x="508159" y="1282258"/>
            <a:ext cx="11175682" cy="4462760"/>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400" dirty="0"/>
              <a:t>It is designed for </a:t>
            </a:r>
            <a:r>
              <a:rPr lang="en-US" sz="2400" dirty="0">
                <a:solidFill>
                  <a:srgbClr val="3333FF"/>
                </a:solidFill>
              </a:rPr>
              <a:t>dedicated application(s), a specific subsection of an application or product or part of a larger system.</a:t>
            </a:r>
            <a:endParaRPr lang="en-US" sz="2400" dirty="0"/>
          </a:p>
          <a:p>
            <a:pPr marL="342900" indent="-342900" algn="just">
              <a:spcAft>
                <a:spcPts val="600"/>
              </a:spcAft>
              <a:buFont typeface="Wingdings" panose="05000000000000000000" pitchFamily="2" charset="2"/>
              <a:buChar char="§"/>
            </a:pPr>
            <a:r>
              <a:rPr lang="en-US" sz="2400" dirty="0"/>
              <a:t>Successful </a:t>
            </a:r>
            <a:r>
              <a:rPr lang="en-US" sz="2400" dirty="0">
                <a:solidFill>
                  <a:srgbClr val="3333FF"/>
                </a:solidFill>
              </a:rPr>
              <a:t>applications include aircraft control systems, automotive electronics, home appliances, weapons systems, games, toys and so on.</a:t>
            </a:r>
          </a:p>
          <a:p>
            <a:pPr marL="342900" indent="-342900" algn="just">
              <a:spcAft>
                <a:spcPts val="600"/>
              </a:spcAft>
              <a:buFont typeface="Wingdings" panose="05000000000000000000" pitchFamily="2" charset="2"/>
              <a:buChar char="§"/>
            </a:pPr>
            <a:r>
              <a:rPr lang="en-US" sz="2400" dirty="0"/>
              <a:t>The </a:t>
            </a:r>
            <a:r>
              <a:rPr lang="en-US" sz="2400" dirty="0">
                <a:solidFill>
                  <a:srgbClr val="3333FF"/>
                </a:solidFill>
              </a:rPr>
              <a:t>information about the physical environment is gathered by the system through sensors, either continuously or periodically.</a:t>
            </a:r>
          </a:p>
          <a:p>
            <a:pPr marL="342900" indent="-342900" algn="just">
              <a:spcAft>
                <a:spcPts val="600"/>
              </a:spcAft>
              <a:buFont typeface="Wingdings" panose="05000000000000000000" pitchFamily="2" charset="2"/>
              <a:buChar char="§"/>
            </a:pPr>
            <a:r>
              <a:rPr lang="en-US" sz="2400" dirty="0"/>
              <a:t>Sensed information is provided through the </a:t>
            </a:r>
            <a:r>
              <a:rPr lang="en-US" sz="2400" dirty="0">
                <a:solidFill>
                  <a:srgbClr val="3333FF"/>
                </a:solidFill>
              </a:rPr>
              <a:t>analog-to-digital (A/D) converters. The embedded software residing in the memory processes this information and sends instructions to the actuator circuit through the A/D converter. </a:t>
            </a:r>
          </a:p>
          <a:p>
            <a:pPr marL="342900" indent="-342900" algn="just">
              <a:spcAft>
                <a:spcPts val="600"/>
              </a:spcAft>
              <a:buFont typeface="Wingdings" panose="05000000000000000000" pitchFamily="2" charset="2"/>
              <a:buChar char="§"/>
            </a:pPr>
            <a:r>
              <a:rPr lang="en-US" sz="2400" dirty="0"/>
              <a:t>The </a:t>
            </a:r>
            <a:r>
              <a:rPr lang="en-US" sz="2400" dirty="0">
                <a:solidFill>
                  <a:srgbClr val="3333FF"/>
                </a:solidFill>
              </a:rPr>
              <a:t>actuators are mainly the electromechanical devices that perform actions to control the properties of the physical environment.</a:t>
            </a:r>
            <a:endParaRPr lang="en-IN" sz="2400" dirty="0">
              <a:solidFill>
                <a:srgbClr val="3333FF"/>
              </a:solidFill>
            </a:endParaRPr>
          </a:p>
        </p:txBody>
      </p:sp>
    </p:spTree>
    <p:extLst>
      <p:ext uri="{BB962C8B-B14F-4D97-AF65-F5344CB8AC3E}">
        <p14:creationId xmlns:p14="http://schemas.microsoft.com/office/powerpoint/2010/main" val="2080738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002060"/>
                </a:solidFill>
              </a:rPr>
              <a:t> </a:t>
            </a:r>
            <a:r>
              <a:rPr lang="en-IN" dirty="0">
                <a:solidFill>
                  <a:srgbClr val="990033"/>
                </a:solidFill>
              </a:rPr>
              <a:t>Introduction to CPS (Contd.)</a:t>
            </a:r>
          </a:p>
        </p:txBody>
      </p:sp>
      <p:sp>
        <p:nvSpPr>
          <p:cNvPr id="8" name="TextBox 7">
            <a:extLst>
              <a:ext uri="{FF2B5EF4-FFF2-40B4-BE49-F238E27FC236}">
                <a16:creationId xmlns:a16="http://schemas.microsoft.com/office/drawing/2014/main" id="{480C50BF-FB8C-8C30-33C0-88533BA9DF92}"/>
              </a:ext>
            </a:extLst>
          </p:cNvPr>
          <p:cNvSpPr txBox="1"/>
          <p:nvPr/>
        </p:nvSpPr>
        <p:spPr>
          <a:xfrm>
            <a:off x="508159" y="1243786"/>
            <a:ext cx="11175682" cy="4462760"/>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400" dirty="0"/>
              <a:t>The </a:t>
            </a:r>
            <a:r>
              <a:rPr lang="en-US" sz="2400" dirty="0">
                <a:solidFill>
                  <a:srgbClr val="3333FF"/>
                </a:solidFill>
              </a:rPr>
              <a:t>characteristics of an embedded system are outlined as follows</a:t>
            </a:r>
          </a:p>
          <a:p>
            <a:pPr marL="811212" lvl="1" indent="-457200" algn="just">
              <a:spcAft>
                <a:spcPts val="600"/>
              </a:spcAft>
              <a:buFont typeface="+mj-lt"/>
              <a:buAutoNum type="arabicPeriod"/>
            </a:pPr>
            <a:r>
              <a:rPr lang="en-US" sz="2400" dirty="0">
                <a:solidFill>
                  <a:srgbClr val="0070C0"/>
                </a:solidFill>
              </a:rPr>
              <a:t>The </a:t>
            </a:r>
            <a:r>
              <a:rPr lang="en-US" sz="2400" dirty="0">
                <a:solidFill>
                  <a:srgbClr val="FF0066"/>
                </a:solidFill>
              </a:rPr>
              <a:t>embedded system must be reactive to the physical environment</a:t>
            </a:r>
            <a:r>
              <a:rPr lang="en-US" sz="2400" dirty="0">
                <a:solidFill>
                  <a:srgbClr val="0070C0"/>
                </a:solidFill>
              </a:rPr>
              <a:t>. This can be achieved by continuously monitoring the environment and later performing actions within the physical environment via sensors and actuators, respectively.</a:t>
            </a:r>
          </a:p>
          <a:p>
            <a:pPr marL="811212" lvl="1" indent="-457200" algn="just">
              <a:spcAft>
                <a:spcPts val="600"/>
              </a:spcAft>
              <a:buFont typeface="+mj-lt"/>
              <a:buAutoNum type="arabicPeriod"/>
            </a:pPr>
            <a:r>
              <a:rPr lang="en-US" sz="2400" dirty="0">
                <a:solidFill>
                  <a:srgbClr val="0070C0"/>
                </a:solidFill>
              </a:rPr>
              <a:t>The </a:t>
            </a:r>
            <a:r>
              <a:rPr lang="en-US" sz="2400" dirty="0">
                <a:solidFill>
                  <a:srgbClr val="FF0066"/>
                </a:solidFill>
              </a:rPr>
              <a:t>reaction of the system should be within the time constraints</a:t>
            </a:r>
            <a:r>
              <a:rPr lang="en-US" sz="2400" dirty="0">
                <a:solidFill>
                  <a:srgbClr val="0070C0"/>
                </a:solidFill>
              </a:rPr>
              <a:t>, which means that the embedded system must respond to the changes in physical environment within the dedicated time interval. Any late, but correct response from the system is considered as an incorrect response.</a:t>
            </a:r>
          </a:p>
          <a:p>
            <a:pPr marL="811212" lvl="1" indent="-457200" algn="just">
              <a:spcAft>
                <a:spcPts val="600"/>
              </a:spcAft>
              <a:buFont typeface="+mj-lt"/>
              <a:buAutoNum type="arabicPeriod"/>
            </a:pPr>
            <a:r>
              <a:rPr lang="en-US" sz="2400" dirty="0">
                <a:solidFill>
                  <a:srgbClr val="0070C0"/>
                </a:solidFill>
              </a:rPr>
              <a:t>Along with the restiveness, </a:t>
            </a:r>
            <a:r>
              <a:rPr lang="en-US" sz="2400" dirty="0">
                <a:solidFill>
                  <a:srgbClr val="FF0066"/>
                </a:solidFill>
              </a:rPr>
              <a:t>the system should unveil maximum robustness</a:t>
            </a:r>
            <a:r>
              <a:rPr lang="en-US" sz="2400" dirty="0">
                <a:solidFill>
                  <a:srgbClr val="0070C0"/>
                </a:solidFill>
              </a:rPr>
              <a:t> with minimum resources (cost, energy, minimum code size, etc.).</a:t>
            </a:r>
          </a:p>
          <a:p>
            <a:pPr marL="811212" lvl="1" indent="-457200" algn="just">
              <a:spcAft>
                <a:spcPts val="600"/>
              </a:spcAft>
              <a:buFont typeface="+mj-lt"/>
              <a:buAutoNum type="arabicPeriod"/>
            </a:pPr>
            <a:r>
              <a:rPr lang="en-US" sz="2400" dirty="0">
                <a:solidFill>
                  <a:srgbClr val="0070C0"/>
                </a:solidFill>
              </a:rPr>
              <a:t>The system should be </a:t>
            </a:r>
            <a:r>
              <a:rPr lang="en-US" sz="2400" dirty="0">
                <a:solidFill>
                  <a:srgbClr val="FF0066"/>
                </a:solidFill>
              </a:rPr>
              <a:t>safe, reliable, secure, extendable and available</a:t>
            </a:r>
            <a:r>
              <a:rPr lang="en-US" sz="2400" dirty="0">
                <a:solidFill>
                  <a:srgbClr val="0070C0"/>
                </a:solidFill>
              </a:rPr>
              <a:t>.</a:t>
            </a:r>
            <a:endParaRPr lang="en-IN" sz="2400" dirty="0">
              <a:solidFill>
                <a:srgbClr val="0070C0"/>
              </a:solidFill>
            </a:endParaRPr>
          </a:p>
        </p:txBody>
      </p:sp>
    </p:spTree>
    <p:extLst>
      <p:ext uri="{BB962C8B-B14F-4D97-AF65-F5344CB8AC3E}">
        <p14:creationId xmlns:p14="http://schemas.microsoft.com/office/powerpoint/2010/main" val="31002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002060"/>
                </a:solidFill>
              </a:rPr>
              <a:t> </a:t>
            </a:r>
            <a:r>
              <a:rPr lang="en-IN" dirty="0">
                <a:solidFill>
                  <a:srgbClr val="990033"/>
                </a:solidFill>
              </a:rPr>
              <a:t>Introduction to CPS (Contd.)</a:t>
            </a:r>
          </a:p>
        </p:txBody>
      </p:sp>
      <p:sp>
        <p:nvSpPr>
          <p:cNvPr id="8" name="TextBox 7">
            <a:extLst>
              <a:ext uri="{FF2B5EF4-FFF2-40B4-BE49-F238E27FC236}">
                <a16:creationId xmlns:a16="http://schemas.microsoft.com/office/drawing/2014/main" id="{480C50BF-FB8C-8C30-33C0-88533BA9DF92}"/>
              </a:ext>
            </a:extLst>
          </p:cNvPr>
          <p:cNvSpPr txBox="1"/>
          <p:nvPr/>
        </p:nvSpPr>
        <p:spPr>
          <a:xfrm>
            <a:off x="508159" y="1385408"/>
            <a:ext cx="11175682" cy="3862596"/>
          </a:xfrm>
          <a:prstGeom prst="rect">
            <a:avLst/>
          </a:prstGeom>
          <a:noFill/>
        </p:spPr>
        <p:txBody>
          <a:bodyPr wrap="square">
            <a:spAutoFit/>
          </a:bodyPr>
          <a:lstStyle/>
          <a:p>
            <a:pPr marL="342900" indent="-342900" algn="just">
              <a:spcAft>
                <a:spcPts val="600"/>
              </a:spcAft>
              <a:buFont typeface="Wingdings" panose="05000000000000000000" pitchFamily="2" charset="2"/>
              <a:buChar char="§"/>
            </a:pPr>
            <a:r>
              <a:rPr lang="en-US" sz="2300" dirty="0">
                <a:solidFill>
                  <a:srgbClr val="3333FF"/>
                </a:solidFill>
              </a:rPr>
              <a:t>Embedded systems and general computing systems differ in their design, functionality, and purpose. </a:t>
            </a:r>
          </a:p>
          <a:p>
            <a:pPr marL="720725" lvl="1" indent="-366713" algn="just">
              <a:spcAft>
                <a:spcPts val="600"/>
              </a:spcAft>
              <a:buFont typeface="Arial" panose="020B0604020202020204" pitchFamily="34" charset="0"/>
              <a:buChar char="•"/>
            </a:pPr>
            <a:r>
              <a:rPr lang="en-US" sz="2300" dirty="0">
                <a:solidFill>
                  <a:srgbClr val="FF0066"/>
                </a:solidFill>
              </a:rPr>
              <a:t>Embedded systems are designed for a specific task </a:t>
            </a:r>
            <a:r>
              <a:rPr lang="en-US" sz="2300" dirty="0">
                <a:solidFill>
                  <a:srgbClr val="0070C0"/>
                </a:solidFill>
              </a:rPr>
              <a:t>and are often integrated into other devices or systems, while </a:t>
            </a:r>
            <a:r>
              <a:rPr lang="en-US" sz="2300" dirty="0">
                <a:solidFill>
                  <a:srgbClr val="FF0066"/>
                </a:solidFill>
              </a:rPr>
              <a:t>general computing systems are standalone devices that can perform a variety of tasks</a:t>
            </a:r>
          </a:p>
          <a:p>
            <a:pPr marL="720725" lvl="1" indent="-366713" algn="just">
              <a:spcAft>
                <a:spcPts val="600"/>
              </a:spcAft>
              <a:buFont typeface="Arial" panose="020B0604020202020204" pitchFamily="34" charset="0"/>
              <a:buChar char="•"/>
            </a:pPr>
            <a:r>
              <a:rPr lang="en-US" sz="2300" dirty="0">
                <a:solidFill>
                  <a:srgbClr val="FF0066"/>
                </a:solidFill>
              </a:rPr>
              <a:t>Embedded systems typically have limited resources </a:t>
            </a:r>
            <a:r>
              <a:rPr lang="en-US" sz="2300" dirty="0">
                <a:solidFill>
                  <a:srgbClr val="0070C0"/>
                </a:solidFill>
              </a:rPr>
              <a:t>and are optimized for efficiency, while </a:t>
            </a:r>
            <a:r>
              <a:rPr lang="en-US" sz="2300" dirty="0">
                <a:solidFill>
                  <a:srgbClr val="FF0066"/>
                </a:solidFill>
              </a:rPr>
              <a:t>general computing systems are designed for flexibility and versatility</a:t>
            </a:r>
            <a:r>
              <a:rPr lang="en-US" sz="2300" dirty="0">
                <a:solidFill>
                  <a:srgbClr val="0070C0"/>
                </a:solidFill>
              </a:rPr>
              <a:t>. </a:t>
            </a:r>
          </a:p>
          <a:p>
            <a:pPr marL="720725" lvl="1" indent="-366713" algn="just">
              <a:spcAft>
                <a:spcPts val="600"/>
              </a:spcAft>
              <a:buFont typeface="Arial" panose="020B0604020202020204" pitchFamily="34" charset="0"/>
              <a:buChar char="•"/>
            </a:pPr>
            <a:r>
              <a:rPr lang="en-US" sz="2300" dirty="0">
                <a:solidFill>
                  <a:srgbClr val="FF0066"/>
                </a:solidFill>
              </a:rPr>
              <a:t>Embedded systems are commonly found in devices such as cars, appliances, and medical equipment</a:t>
            </a:r>
            <a:r>
              <a:rPr lang="en-US" sz="2300" dirty="0">
                <a:solidFill>
                  <a:srgbClr val="0070C0"/>
                </a:solidFill>
              </a:rPr>
              <a:t>, while </a:t>
            </a:r>
            <a:r>
              <a:rPr lang="en-US" sz="2300" dirty="0">
                <a:solidFill>
                  <a:srgbClr val="FF0066"/>
                </a:solidFill>
              </a:rPr>
              <a:t>general computing systems include computers, smartphones, and gaming consoles</a:t>
            </a:r>
            <a:r>
              <a:rPr lang="en-US" sz="2300" dirty="0">
                <a:solidFill>
                  <a:srgbClr val="0070C0"/>
                </a:solidFill>
              </a:rPr>
              <a:t>. </a:t>
            </a:r>
          </a:p>
        </p:txBody>
      </p:sp>
      <p:sp>
        <p:nvSpPr>
          <p:cNvPr id="3" name="TextBox 2">
            <a:extLst>
              <a:ext uri="{FF2B5EF4-FFF2-40B4-BE49-F238E27FC236}">
                <a16:creationId xmlns:a16="http://schemas.microsoft.com/office/drawing/2014/main" id="{6A2BFB98-3A6F-6657-F9A0-195D4B6D88C5}"/>
              </a:ext>
            </a:extLst>
          </p:cNvPr>
          <p:cNvSpPr txBox="1"/>
          <p:nvPr/>
        </p:nvSpPr>
        <p:spPr>
          <a:xfrm>
            <a:off x="508158" y="812714"/>
            <a:ext cx="10281762" cy="461665"/>
          </a:xfrm>
          <a:prstGeom prst="rect">
            <a:avLst/>
          </a:prstGeom>
          <a:noFill/>
        </p:spPr>
        <p:txBody>
          <a:bodyPr wrap="square" rtlCol="0">
            <a:spAutoFit/>
          </a:bodyPr>
          <a:lstStyle/>
          <a:p>
            <a:r>
              <a:rPr lang="en-IN" sz="2400" b="1" dirty="0">
                <a:solidFill>
                  <a:srgbClr val="FF0066"/>
                </a:solidFill>
              </a:rPr>
              <a:t>Differences between Embedded Systems and General-Purpose Systems</a:t>
            </a:r>
          </a:p>
        </p:txBody>
      </p:sp>
    </p:spTree>
    <p:extLst>
      <p:ext uri="{BB962C8B-B14F-4D97-AF65-F5344CB8AC3E}">
        <p14:creationId xmlns:p14="http://schemas.microsoft.com/office/powerpoint/2010/main" val="138194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DC30-C3AE-A1CF-A645-FEBE5D7EB613}"/>
              </a:ext>
            </a:extLst>
          </p:cNvPr>
          <p:cNvSpPr>
            <a:spLocks noGrp="1"/>
          </p:cNvSpPr>
          <p:nvPr>
            <p:ph type="title"/>
          </p:nvPr>
        </p:nvSpPr>
        <p:spPr/>
        <p:txBody>
          <a:bodyPr/>
          <a:lstStyle/>
          <a:p>
            <a:r>
              <a:rPr lang="en-IN" dirty="0">
                <a:solidFill>
                  <a:srgbClr val="002060"/>
                </a:solidFill>
              </a:rPr>
              <a:t> </a:t>
            </a:r>
            <a:r>
              <a:rPr lang="en-IN" dirty="0">
                <a:solidFill>
                  <a:srgbClr val="990033"/>
                </a:solidFill>
              </a:rPr>
              <a:t>Introduction to CPS (Contd.)</a:t>
            </a:r>
          </a:p>
        </p:txBody>
      </p:sp>
      <p:sp>
        <p:nvSpPr>
          <p:cNvPr id="5" name="Content Placeholder 4">
            <a:extLst>
              <a:ext uri="{FF2B5EF4-FFF2-40B4-BE49-F238E27FC236}">
                <a16:creationId xmlns:a16="http://schemas.microsoft.com/office/drawing/2014/main" id="{A206D469-A57E-C02A-C4A0-346425643E0A}"/>
              </a:ext>
            </a:extLst>
          </p:cNvPr>
          <p:cNvSpPr txBox="1">
            <a:spLocks noGrp="1"/>
          </p:cNvSpPr>
          <p:nvPr>
            <p:ph idx="1"/>
          </p:nvPr>
        </p:nvSpPr>
        <p:spPr>
          <a:xfrm>
            <a:off x="651510" y="1607699"/>
            <a:ext cx="10832919" cy="3596882"/>
          </a:xfrm>
          <a:prstGeom prst="rect">
            <a:avLst/>
          </a:prstGeom>
          <a:noFill/>
        </p:spPr>
        <p:txBody>
          <a:bodyPr wrap="square">
            <a:spAutoFit/>
          </a:bodyPr>
          <a:lstStyle>
            <a:defPPr>
              <a:defRPr lang="en-US"/>
            </a:defPPr>
            <a:lvl1pPr marL="342900" indent="-342900" algn="just">
              <a:buFont typeface="Wingdings" panose="05000000000000000000" pitchFamily="2" charset="2"/>
              <a:buChar char="§"/>
              <a:defRPr sz="2300"/>
            </a:lvl1pPr>
          </a:lstStyle>
          <a:p>
            <a:r>
              <a:rPr lang="en-IN" sz="2400" dirty="0"/>
              <a:t>In simple words, CPS provides </a:t>
            </a:r>
            <a:r>
              <a:rPr lang="en-IN" sz="2400" dirty="0">
                <a:solidFill>
                  <a:srgbClr val="3333FF"/>
                </a:solidFill>
              </a:rPr>
              <a:t>connectivity between computer, network, control and physical systems</a:t>
            </a:r>
          </a:p>
          <a:p>
            <a:r>
              <a:rPr lang="en-US" sz="2400" dirty="0"/>
              <a:t>CPS merges multiple disciplines, such as </a:t>
            </a:r>
            <a:r>
              <a:rPr lang="en-US" sz="2400" dirty="0">
                <a:solidFill>
                  <a:srgbClr val="3333FF"/>
                </a:solidFill>
              </a:rPr>
              <a:t>computing science, control theories and communication engineering</a:t>
            </a:r>
          </a:p>
          <a:p>
            <a:r>
              <a:rPr lang="en-US" sz="2400" dirty="0"/>
              <a:t>In addition, software is embedded in devices, </a:t>
            </a:r>
            <a:r>
              <a:rPr lang="en-US" sz="2400" dirty="0">
                <a:solidFill>
                  <a:srgbClr val="3333FF"/>
                </a:solidFill>
              </a:rPr>
              <a:t>the mission of which is not computation alone</a:t>
            </a:r>
            <a:endParaRPr lang="en-IN" sz="2400" dirty="0">
              <a:solidFill>
                <a:srgbClr val="3333FF"/>
              </a:solidFill>
            </a:endParaRPr>
          </a:p>
          <a:p>
            <a:r>
              <a:rPr lang="en-IN" sz="2400" dirty="0"/>
              <a:t>CPS is not merely a </a:t>
            </a:r>
            <a:r>
              <a:rPr lang="en-IN" sz="2400" dirty="0">
                <a:solidFill>
                  <a:srgbClr val="3333FF"/>
                </a:solidFill>
              </a:rPr>
              <a:t>simple control system </a:t>
            </a:r>
            <a:r>
              <a:rPr lang="en-IN" sz="2400" dirty="0"/>
              <a:t>but a </a:t>
            </a:r>
            <a:r>
              <a:rPr lang="en-IN" sz="2400" dirty="0">
                <a:solidFill>
                  <a:srgbClr val="3333FF"/>
                </a:solidFill>
              </a:rPr>
              <a:t>real-time, intelligent, predictive, adaptive, distributed and networked system with little human involvement </a:t>
            </a:r>
          </a:p>
          <a:p>
            <a:r>
              <a:rPr lang="en-IN" sz="2400" dirty="0"/>
              <a:t>CPS ranges from </a:t>
            </a:r>
            <a:r>
              <a:rPr lang="en-IN" sz="2400" dirty="0">
                <a:solidFill>
                  <a:srgbClr val="3333FF"/>
                </a:solidFill>
              </a:rPr>
              <a:t>small aircrafts to nationwide power grids</a:t>
            </a:r>
          </a:p>
        </p:txBody>
      </p:sp>
      <p:sp>
        <p:nvSpPr>
          <p:cNvPr id="4" name="TextBox 3">
            <a:extLst>
              <a:ext uri="{FF2B5EF4-FFF2-40B4-BE49-F238E27FC236}">
                <a16:creationId xmlns:a16="http://schemas.microsoft.com/office/drawing/2014/main" id="{D665CDA4-FE56-4F0D-A563-176939B5B522}"/>
              </a:ext>
            </a:extLst>
          </p:cNvPr>
          <p:cNvSpPr txBox="1"/>
          <p:nvPr/>
        </p:nvSpPr>
        <p:spPr>
          <a:xfrm>
            <a:off x="838200" y="5473727"/>
            <a:ext cx="10646229" cy="830997"/>
          </a:xfrm>
          <a:prstGeom prst="rect">
            <a:avLst/>
          </a:prstGeom>
          <a:noFill/>
        </p:spPr>
        <p:txBody>
          <a:bodyPr wrap="square">
            <a:spAutoFit/>
          </a:bodyPr>
          <a:lstStyle/>
          <a:p>
            <a:pPr algn="just"/>
            <a:r>
              <a:rPr lang="en-US" sz="2400" b="1" i="1" dirty="0">
                <a:solidFill>
                  <a:srgbClr val="FF0000"/>
                </a:solidFill>
                <a:effectLst/>
                <a:cs typeface="Arial" panose="020B0604020202020204" pitchFamily="34" charset="0"/>
              </a:rPr>
              <a:t>Note: </a:t>
            </a:r>
            <a:r>
              <a:rPr lang="en-US" sz="2400" dirty="0">
                <a:solidFill>
                  <a:srgbClr val="FF0000"/>
                </a:solidFill>
                <a:effectLst/>
                <a:cs typeface="Arial" panose="020B0604020202020204" pitchFamily="34" charset="0"/>
              </a:rPr>
              <a:t>Modern aircraft engines comprise of 5000 sensors and generate roughly 10GB of data per second</a:t>
            </a:r>
            <a:endParaRPr lang="en-IN" sz="2400" dirty="0">
              <a:solidFill>
                <a:srgbClr val="FF0000"/>
              </a:solidFill>
              <a:cs typeface="Arial" panose="020B0604020202020204" pitchFamily="34" charset="0"/>
            </a:endParaRPr>
          </a:p>
        </p:txBody>
      </p:sp>
      <p:sp>
        <p:nvSpPr>
          <p:cNvPr id="10" name="TextBox 9">
            <a:extLst>
              <a:ext uri="{FF2B5EF4-FFF2-40B4-BE49-F238E27FC236}">
                <a16:creationId xmlns:a16="http://schemas.microsoft.com/office/drawing/2014/main" id="{7582F3CD-84C0-2919-642A-F1E44D088A85}"/>
              </a:ext>
            </a:extLst>
          </p:cNvPr>
          <p:cNvSpPr txBox="1"/>
          <p:nvPr/>
        </p:nvSpPr>
        <p:spPr>
          <a:xfrm>
            <a:off x="651510" y="875528"/>
            <a:ext cx="6109334" cy="461665"/>
          </a:xfrm>
          <a:prstGeom prst="rect">
            <a:avLst/>
          </a:prstGeom>
          <a:noFill/>
        </p:spPr>
        <p:txBody>
          <a:bodyPr wrap="square">
            <a:spAutoFit/>
          </a:bodyPr>
          <a:lstStyle/>
          <a:p>
            <a:r>
              <a:rPr lang="en-IN" sz="2400" b="1" dirty="0">
                <a:solidFill>
                  <a:srgbClr val="FF0066"/>
                </a:solidFill>
              </a:rPr>
              <a:t>Cyber-Physical System</a:t>
            </a:r>
          </a:p>
        </p:txBody>
      </p:sp>
    </p:spTree>
    <p:extLst>
      <p:ext uri="{BB962C8B-B14F-4D97-AF65-F5344CB8AC3E}">
        <p14:creationId xmlns:p14="http://schemas.microsoft.com/office/powerpoint/2010/main" val="3106003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9008</TotalTime>
  <Words>4200</Words>
  <Application>Microsoft Office PowerPoint</Application>
  <PresentationFormat>Widescreen</PresentationFormat>
  <Paragraphs>259</Paragraphs>
  <Slides>49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Symbol</vt:lpstr>
      <vt:lpstr>Wingdings</vt:lpstr>
      <vt:lpstr>Office Theme</vt:lpstr>
      <vt:lpstr>PowerPoint Presentation</vt:lpstr>
      <vt:lpstr>PowerPoint Presentation</vt:lpstr>
      <vt:lpstr>Content</vt:lpstr>
      <vt:lpstr> Introduction to CPS</vt:lpstr>
      <vt:lpstr> Introduction to CPS (Contd.)</vt:lpstr>
      <vt:lpstr> Introduction to CPS (Contd.)</vt:lpstr>
      <vt:lpstr> Introduction to CPS (Contd.)</vt:lpstr>
      <vt:lpstr> Introduction to CPS (Contd.)</vt:lpstr>
      <vt:lpstr> Introduction to CPS (Contd.)</vt:lpstr>
      <vt:lpstr> Introduction to CPS (Contd.)</vt:lpstr>
      <vt:lpstr> Introduction to CPS (Contd.)</vt:lpstr>
      <vt:lpstr> Introduction to CPS (Contd.)</vt:lpstr>
      <vt:lpstr>CPS Concept and Requirements</vt:lpstr>
      <vt:lpstr>CPS Concept and Requirements (Contd.)</vt:lpstr>
      <vt:lpstr>CPS Concept and Requirements (Contd.)</vt:lpstr>
      <vt:lpstr>CPS Architecture</vt:lpstr>
      <vt:lpstr>CPS Architecture (Contd.)</vt:lpstr>
      <vt:lpstr>CPS Architecture (Contd.)</vt:lpstr>
      <vt:lpstr>CPS Architecture (Contd.)</vt:lpstr>
      <vt:lpstr>CPS Architecture (Contd.)</vt:lpstr>
      <vt:lpstr>CPS Architecture (Contd.)</vt:lpstr>
      <vt:lpstr>CPS Architecture (Contd.)</vt:lpstr>
      <vt:lpstr>CPS Architecture (Contd.)</vt:lpstr>
      <vt:lpstr>CPS Architecture (Contd.)</vt:lpstr>
      <vt:lpstr>CPS Applications </vt:lpstr>
      <vt:lpstr>CPS Applications (Contd.)</vt:lpstr>
      <vt:lpstr>CPS Applications (Contd.)</vt:lpstr>
      <vt:lpstr>CPS Applications (Contd.)</vt:lpstr>
      <vt:lpstr>CPS Applications (Contd.)</vt:lpstr>
      <vt:lpstr>CPS Applications (Contd.)</vt:lpstr>
      <vt:lpstr>CPS Applications (Contd.)</vt:lpstr>
      <vt:lpstr>PowerPoint Presentation</vt:lpstr>
      <vt:lpstr>CPS Applications (Contd.)</vt:lpstr>
      <vt:lpstr>CPS Applications (Contd.)</vt:lpstr>
      <vt:lpstr>CPS Applications (Contd.)</vt:lpstr>
      <vt:lpstr>CPS Applications (Contd.)</vt:lpstr>
      <vt:lpstr>CPS Applications (Contd.)</vt:lpstr>
      <vt:lpstr>CPS Applications (Contd.)</vt:lpstr>
      <vt:lpstr>CPS Applications (Contd.)</vt:lpstr>
      <vt:lpstr>CPS Applications (Contd.)</vt:lpstr>
      <vt:lpstr>CPS Applications (Contd.)</vt:lpstr>
      <vt:lpstr>CPS Applications (Contd.)</vt:lpstr>
      <vt:lpstr>Future aspects of CPS</vt:lpstr>
      <vt:lpstr>Future aspects of CPS (Contd.)</vt:lpstr>
      <vt:lpstr>Future aspects of CPS (Contd.)</vt:lpstr>
      <vt:lpstr>Future aspects of CPS (Contd.)</vt:lpstr>
      <vt:lpstr>Application Domains </vt:lpstr>
      <vt:lpstr>Application Domains (Contd.)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Narasimha Swamy S</dc:creator>
  <cp:lastModifiedBy>Narasimha Swamy S</cp:lastModifiedBy>
  <cp:revision>162</cp:revision>
  <dcterms:created xsi:type="dcterms:W3CDTF">2022-11-14T04:33:36Z</dcterms:created>
  <dcterms:modified xsi:type="dcterms:W3CDTF">2023-12-21T06:13:51Z</dcterms:modified>
</cp:coreProperties>
</file>